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Default Extension="vml" ContentType="application/vnd.openxmlformats-officedocument.vmlDrawing"/>
  <Override PartName="/ppt/notesSlides/notesSlide20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7" r:id="rId1"/>
  </p:sldMasterIdLst>
  <p:notesMasterIdLst>
    <p:notesMasterId r:id="rId27"/>
  </p:notesMasterIdLst>
  <p:handoutMasterIdLst>
    <p:handoutMasterId r:id="rId28"/>
  </p:handoutMasterIdLst>
  <p:sldIdLst>
    <p:sldId id="256" r:id="rId2"/>
    <p:sldId id="278" r:id="rId3"/>
    <p:sldId id="265" r:id="rId4"/>
    <p:sldId id="264" r:id="rId5"/>
    <p:sldId id="277" r:id="rId6"/>
    <p:sldId id="267" r:id="rId7"/>
    <p:sldId id="262" r:id="rId8"/>
    <p:sldId id="258" r:id="rId9"/>
    <p:sldId id="260" r:id="rId10"/>
    <p:sldId id="261" r:id="rId11"/>
    <p:sldId id="266" r:id="rId12"/>
    <p:sldId id="263" r:id="rId13"/>
    <p:sldId id="259" r:id="rId14"/>
    <p:sldId id="276" r:id="rId15"/>
    <p:sldId id="257" r:id="rId16"/>
    <p:sldId id="280" r:id="rId17"/>
    <p:sldId id="269" r:id="rId18"/>
    <p:sldId id="270" r:id="rId19"/>
    <p:sldId id="271" r:id="rId20"/>
    <p:sldId id="268" r:id="rId21"/>
    <p:sldId id="274" r:id="rId22"/>
    <p:sldId id="275" r:id="rId23"/>
    <p:sldId id="272" r:id="rId24"/>
    <p:sldId id="273" r:id="rId25"/>
    <p:sldId id="279" r:id="rId26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FFF66"/>
    <a:srgbClr val="0066CC"/>
    <a:srgbClr val="3366FF"/>
    <a:srgbClr val="3333FF"/>
    <a:srgbClr val="0033CC"/>
    <a:srgbClr val="0066FF"/>
    <a:srgbClr val="000066"/>
    <a:srgbClr val="CC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150" autoAdjust="0"/>
    <p:restoredTop sz="94660"/>
  </p:normalViewPr>
  <p:slideViewPr>
    <p:cSldViewPr>
      <p:cViewPr>
        <p:scale>
          <a:sx n="75" d="100"/>
          <a:sy n="75" d="100"/>
        </p:scale>
        <p:origin x="-846" y="-6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pl-PL"/>
          </a:p>
        </p:txBody>
      </p:sp>
      <p:sp>
        <p:nvSpPr>
          <p:cNvPr id="8704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8AF90252-AC7D-431D-924B-198D876A024D}" type="datetimeFigureOut">
              <a:rPr lang="pl-PL"/>
              <a:pPr/>
              <a:t>27-06-2014</a:t>
            </a:fld>
            <a:endParaRPr lang="pl-PL"/>
          </a:p>
        </p:txBody>
      </p:sp>
      <p:sp>
        <p:nvSpPr>
          <p:cNvPr id="8704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pl-PL"/>
          </a:p>
        </p:txBody>
      </p:sp>
      <p:sp>
        <p:nvSpPr>
          <p:cNvPr id="8704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81B63A7-7DE1-4BAD-B46D-DFD305125E43}" type="slidenum">
              <a:rPr lang="pl-PL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98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53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98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noProof="0" smtClean="0"/>
              <a:t>Kliknij, aby edytować style wzorca tekstu</a:t>
            </a:r>
          </a:p>
          <a:p>
            <a:pPr lvl="1"/>
            <a:r>
              <a:rPr lang="pl-PL" noProof="0" smtClean="0"/>
              <a:t>Drugi poziom</a:t>
            </a:r>
          </a:p>
          <a:p>
            <a:pPr lvl="2"/>
            <a:r>
              <a:rPr lang="pl-PL" noProof="0" smtClean="0"/>
              <a:t>Trzeci poziom</a:t>
            </a:r>
          </a:p>
          <a:p>
            <a:pPr lvl="3"/>
            <a:r>
              <a:rPr lang="pl-PL" noProof="0" smtClean="0"/>
              <a:t>Czwarty poziom</a:t>
            </a:r>
          </a:p>
          <a:p>
            <a:pPr lvl="4"/>
            <a:r>
              <a:rPr lang="pl-PL" noProof="0" smtClean="0"/>
              <a:t>Piąty poziom</a:t>
            </a:r>
          </a:p>
        </p:txBody>
      </p:sp>
      <p:sp>
        <p:nvSpPr>
          <p:cNvPr id="798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98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845D637-1683-46F7-B0D1-5DA6087F0150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0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Symbol zastępczy obrazu slajd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434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  <p:sp>
        <p:nvSpPr>
          <p:cNvPr id="18435" name="Symbol zastępczy numeru slajdu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3E047A7D-5737-4ADC-AF7B-42CFF879B80E}" type="slidenum">
              <a:rPr lang="pl-PL" sz="1200"/>
              <a:pPr algn="r"/>
              <a:t>2</a:t>
            </a:fld>
            <a:endParaRPr lang="pl-PL" sz="120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Symbol zastępczy obrazu slajd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0482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  <p:sp>
        <p:nvSpPr>
          <p:cNvPr id="20483" name="Symbol zastępczy numeru slajdu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852C9390-AF92-4E06-9561-F5B53883DC8C}" type="slidenum">
              <a:rPr lang="pl-PL" sz="1200"/>
              <a:pPr algn="r"/>
              <a:t>3</a:t>
            </a:fld>
            <a:endParaRPr lang="pl-PL" sz="120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Symbol zastępczy obrazu slajd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2530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  <p:sp>
        <p:nvSpPr>
          <p:cNvPr id="22531" name="Symbol zastępczy numeru slajdu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F3C416F9-F25F-4AF9-A32F-AB72F87C5FE8}" type="slidenum">
              <a:rPr lang="pl-PL" sz="1200"/>
              <a:pPr algn="r"/>
              <a:t>4</a:t>
            </a:fld>
            <a:endParaRPr lang="pl-PL" sz="120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Symbol zastępczy obrazu slajd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4578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  <p:sp>
        <p:nvSpPr>
          <p:cNvPr id="24579" name="Symbol zastępczy numeru slajdu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0748AF50-E002-4D88-A027-3DC84581379A}" type="slidenum">
              <a:rPr lang="pl-PL" sz="1200"/>
              <a:pPr algn="r"/>
              <a:t>5</a:t>
            </a:fld>
            <a:endParaRPr lang="pl-PL" sz="120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Symbol zastępczy obrazu slajd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6626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  <p:sp>
        <p:nvSpPr>
          <p:cNvPr id="26627" name="Symbol zastępczy numeru slajdu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4C148EDD-AAC5-4729-A6A5-06F31619BE84}" type="slidenum">
              <a:rPr lang="pl-PL" sz="1200"/>
              <a:pPr algn="r"/>
              <a:t>6</a:t>
            </a:fld>
            <a:endParaRPr lang="pl-PL" sz="120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Symbol zastępczy obrazu slajd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8674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  <p:sp>
        <p:nvSpPr>
          <p:cNvPr id="28675" name="Symbol zastępczy numeru slajdu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91A517F6-7FE5-4324-94E5-6FF7AF383DF9}" type="slidenum">
              <a:rPr lang="pl-PL" sz="1200"/>
              <a:pPr algn="r"/>
              <a:t>7</a:t>
            </a:fld>
            <a:endParaRPr lang="pl-PL" sz="120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Symbol zastępczy obrazu slajd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0722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  <p:sp>
        <p:nvSpPr>
          <p:cNvPr id="30723" name="Symbol zastępczy numeru slajdu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647B7C0D-E995-4DEE-8B6B-FBB6E387151F}" type="slidenum">
              <a:rPr lang="pl-PL" sz="1200"/>
              <a:pPr algn="r"/>
              <a:t>8</a:t>
            </a:fld>
            <a:endParaRPr lang="pl-PL" sz="120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Symbol zastępczy obrazu slajd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2770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  <p:sp>
        <p:nvSpPr>
          <p:cNvPr id="32771" name="Symbol zastępczy numeru slajdu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B9116E69-509F-4E74-8597-81B0EE2F2ABA}" type="slidenum">
              <a:rPr lang="pl-PL" sz="1200"/>
              <a:pPr algn="r"/>
              <a:t>9</a:t>
            </a:fld>
            <a:endParaRPr lang="pl-PL" sz="120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Symbol zastępczy obrazu slajd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4818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  <p:sp>
        <p:nvSpPr>
          <p:cNvPr id="34819" name="Symbol zastępczy numeru slajdu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1C5D8315-A2BA-434F-A991-CDE2AD9D6EFB}" type="slidenum">
              <a:rPr lang="pl-PL" sz="1200"/>
              <a:pPr algn="r"/>
              <a:t>10</a:t>
            </a:fld>
            <a:endParaRPr lang="pl-PL" sz="120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Symbol zastępczy obrazu slajd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6866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  <p:sp>
        <p:nvSpPr>
          <p:cNvPr id="36867" name="Symbol zastępczy numeru slajdu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B3BD1677-6104-4F82-8738-B61F92FD372E}" type="slidenum">
              <a:rPr lang="pl-PL" sz="1200"/>
              <a:pPr algn="r"/>
              <a:t>11</a:t>
            </a:fld>
            <a:endParaRPr lang="pl-PL" sz="120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Symbol zastępczy obrazu slajd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8914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  <p:sp>
        <p:nvSpPr>
          <p:cNvPr id="38915" name="Symbol zastępczy numeru slajdu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3A18E625-60BD-4317-AE1D-4730BFCC2C6A}" type="slidenum">
              <a:rPr lang="pl-PL" sz="1200"/>
              <a:pPr algn="r"/>
              <a:t>12</a:t>
            </a:fld>
            <a:endParaRPr lang="pl-PL" sz="120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Symbol zastępczy obrazu slajd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0962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  <p:sp>
        <p:nvSpPr>
          <p:cNvPr id="40963" name="Symbol zastępczy numeru slajdu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9E29BD00-01EB-4BAE-8CF8-4EACADAB26B7}" type="slidenum">
              <a:rPr lang="pl-PL" sz="1200"/>
              <a:pPr algn="r"/>
              <a:t>13</a:t>
            </a:fld>
            <a:endParaRPr lang="pl-PL" sz="120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Symbol zastępczy obrazu slajd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9394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  <p:sp>
        <p:nvSpPr>
          <p:cNvPr id="59395" name="Symbol zastępczy numeru slajdu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30E9D5FF-FE53-42CB-89B9-52EABAA19080}" type="slidenum">
              <a:rPr lang="pl-PL" sz="1200"/>
              <a:pPr algn="r"/>
              <a:t>14</a:t>
            </a:fld>
            <a:endParaRPr lang="pl-PL" sz="120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Symbol zastępczy obrazu slajd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1442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  <p:sp>
        <p:nvSpPr>
          <p:cNvPr id="61443" name="Symbol zastępczy numeru slajdu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5E57D3D-C482-4BE5-9874-EEC2C25A2B3D}" type="slidenum">
              <a:rPr lang="pl-PL" smtClean="0"/>
              <a:pPr/>
              <a:t>15</a:t>
            </a:fld>
            <a:endParaRPr lang="pl-PL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6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797A5E5-E75C-496E-91FF-9F7429F40BBF}" type="slidenum">
              <a:rPr lang="pl-PL" smtClean="0"/>
              <a:pPr/>
              <a:t>16</a:t>
            </a:fld>
            <a:endParaRPr lang="pl-PL" smtClean="0"/>
          </a:p>
        </p:txBody>
      </p:sp>
      <p:sp>
        <p:nvSpPr>
          <p:cNvPr id="6656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1413" y="695325"/>
            <a:ext cx="4573587" cy="3429000"/>
          </a:xfrm>
          <a:solidFill>
            <a:srgbClr val="FFFFFF"/>
          </a:solidFill>
          <a:ln/>
        </p:spPr>
      </p:sp>
      <p:sp>
        <p:nvSpPr>
          <p:cNvPr id="66564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 wrap="none" anchor="ctr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Symbol zastępczy obrazu slajd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8610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  <p:sp>
        <p:nvSpPr>
          <p:cNvPr id="68611" name="Symbol zastępczy numeru slajdu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AAB9896B-6460-4796-A833-B562FBAA44E2}" type="slidenum">
              <a:rPr lang="pl-PL" sz="1200"/>
              <a:pPr algn="r"/>
              <a:t>17</a:t>
            </a:fld>
            <a:endParaRPr lang="pl-PL" sz="120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Symbol zastępczy obrazu slajd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0658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  <p:sp>
        <p:nvSpPr>
          <p:cNvPr id="70659" name="Symbol zastępczy numeru slajdu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21F4C66F-4EAF-48DD-8BB7-EEC368487D68}" type="slidenum">
              <a:rPr lang="pl-PL" sz="1200"/>
              <a:pPr algn="r"/>
              <a:t>18</a:t>
            </a:fld>
            <a:endParaRPr lang="pl-PL" sz="120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Symbol zastępczy obrazu slajd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2706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  <p:sp>
        <p:nvSpPr>
          <p:cNvPr id="72707" name="Symbol zastępczy numeru slajdu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4F6E3048-2EB4-4F2D-92A0-FEDE04AFA1B9}" type="slidenum">
              <a:rPr lang="pl-PL" sz="1200"/>
              <a:pPr algn="r"/>
              <a:t>19</a:t>
            </a:fld>
            <a:endParaRPr lang="pl-PL" sz="120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Symbol zastępczy obrazu slajd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4754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  <p:sp>
        <p:nvSpPr>
          <p:cNvPr id="74755" name="Symbol zastępczy numeru slajdu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10666209-CD73-4169-99DC-36EC75CD0285}" type="slidenum">
              <a:rPr lang="pl-PL" sz="1200"/>
              <a:pPr algn="r"/>
              <a:t>20</a:t>
            </a:fld>
            <a:endParaRPr lang="pl-PL" sz="120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1" name="Symbol zastępczy obrazu slajd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6802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  <p:sp>
        <p:nvSpPr>
          <p:cNvPr id="76803" name="Symbol zastępczy numeru slajdu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746E8BAE-4EC7-4F75-B167-B94591D5CBF3}" type="slidenum">
              <a:rPr lang="pl-PL" sz="1200"/>
              <a:pPr algn="r"/>
              <a:t>21</a:t>
            </a:fld>
            <a:endParaRPr lang="pl-PL" sz="120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Symbol zastępczy obrazu slajd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8850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  <p:sp>
        <p:nvSpPr>
          <p:cNvPr id="78851" name="Symbol zastępczy numeru slajdu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922CE603-7D96-46A6-AF5C-2624F27AD2E4}" type="slidenum">
              <a:rPr lang="pl-PL" sz="1200"/>
              <a:pPr algn="r"/>
              <a:t>22</a:t>
            </a:fld>
            <a:endParaRPr lang="pl-PL" sz="120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7" name="Symbol zastępczy obrazu slajd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0898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  <p:sp>
        <p:nvSpPr>
          <p:cNvPr id="80899" name="Symbol zastępczy numeru slajdu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7DE12023-8FA7-4D58-B02A-772866B67622}" type="slidenum">
              <a:rPr lang="pl-PL" sz="1200"/>
              <a:pPr algn="r"/>
              <a:t>23</a:t>
            </a:fld>
            <a:endParaRPr lang="pl-PL" sz="120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5" name="Symbol zastępczy obrazu slajd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2946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  <p:sp>
        <p:nvSpPr>
          <p:cNvPr id="82947" name="Symbol zastępczy numeru slajdu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210B64AA-D6A8-4F70-A4B1-99F766B39FF5}" type="slidenum">
              <a:rPr lang="pl-PL" sz="1200"/>
              <a:pPr algn="r"/>
              <a:t>24</a:t>
            </a:fld>
            <a:endParaRPr lang="pl-PL" sz="120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909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l-PL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hidden">
            <a:xfrm>
              <a:off x="0" y="0"/>
              <a:ext cx="2208" cy="4320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pl-PL" sz="2400" dirty="0">
                <a:latin typeface="Times New Roman" pitchFamily="18" charset="0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hidden">
            <a:xfrm>
              <a:off x="1081" y="1065"/>
              <a:ext cx="4679" cy="1596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 sz="2400" dirty="0">
                <a:latin typeface="Times New Roman" pitchFamily="18" charset="0"/>
              </a:endParaRPr>
            </a:p>
          </p:txBody>
        </p:sp>
        <p:grpSp>
          <p:nvGrpSpPr>
            <p:cNvPr id="7" name="Group 5"/>
            <p:cNvGrpSpPr>
              <a:grpSpLocks/>
            </p:cNvGrpSpPr>
            <p:nvPr/>
          </p:nvGrpSpPr>
          <p:grpSpPr bwMode="auto">
            <a:xfrm>
              <a:off x="0" y="672"/>
              <a:ext cx="1806" cy="1989"/>
              <a:chOff x="0" y="672"/>
              <a:chExt cx="1806" cy="1989"/>
            </a:xfrm>
          </p:grpSpPr>
          <p:sp>
            <p:nvSpPr>
              <p:cNvPr id="8" name="Rectangle 6"/>
              <p:cNvSpPr>
                <a:spLocks noChangeArrowheads="1"/>
              </p:cNvSpPr>
              <p:nvPr userDrawn="1"/>
            </p:nvSpPr>
            <p:spPr bwMode="auto">
              <a:xfrm>
                <a:off x="361" y="2257"/>
                <a:ext cx="363" cy="404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pl-PL" sz="2400" dirty="0">
                  <a:latin typeface="Times New Roman" pitchFamily="18" charset="0"/>
                </a:endParaRPr>
              </a:p>
            </p:txBody>
          </p:sp>
          <p:sp>
            <p:nvSpPr>
              <p:cNvPr id="9" name="Rectangle 7"/>
              <p:cNvSpPr>
                <a:spLocks noChangeArrowheads="1"/>
              </p:cNvSpPr>
              <p:nvPr userDrawn="1"/>
            </p:nvSpPr>
            <p:spPr bwMode="auto">
              <a:xfrm>
                <a:off x="1081" y="1065"/>
                <a:ext cx="362" cy="40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pl-PL" sz="2400" dirty="0">
                  <a:latin typeface="Times New Roman" pitchFamily="18" charset="0"/>
                </a:endParaRPr>
              </a:p>
            </p:txBody>
          </p:sp>
          <p:sp>
            <p:nvSpPr>
              <p:cNvPr id="10" name="Rectangle 8"/>
              <p:cNvSpPr>
                <a:spLocks noChangeArrowheads="1"/>
              </p:cNvSpPr>
              <p:nvPr userDrawn="1"/>
            </p:nvSpPr>
            <p:spPr bwMode="auto">
              <a:xfrm>
                <a:off x="1437" y="672"/>
                <a:ext cx="369" cy="400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pl-PL" sz="2400" dirty="0">
                  <a:latin typeface="Times New Roman" pitchFamily="18" charset="0"/>
                </a:endParaRPr>
              </a:p>
            </p:txBody>
          </p:sp>
          <p:sp>
            <p:nvSpPr>
              <p:cNvPr id="11" name="Rectangle 9"/>
              <p:cNvSpPr>
                <a:spLocks noChangeArrowheads="1"/>
              </p:cNvSpPr>
              <p:nvPr userDrawn="1"/>
            </p:nvSpPr>
            <p:spPr bwMode="auto">
              <a:xfrm>
                <a:off x="719" y="2257"/>
                <a:ext cx="368" cy="404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pl-PL" sz="2400" dirty="0">
                  <a:latin typeface="Times New Roman" pitchFamily="18" charset="0"/>
                </a:endParaRPr>
              </a:p>
            </p:txBody>
          </p:sp>
          <p:sp>
            <p:nvSpPr>
              <p:cNvPr id="12" name="Rectangle 10"/>
              <p:cNvSpPr>
                <a:spLocks noChangeArrowheads="1"/>
              </p:cNvSpPr>
              <p:nvPr userDrawn="1"/>
            </p:nvSpPr>
            <p:spPr bwMode="auto">
              <a:xfrm>
                <a:off x="1437" y="1065"/>
                <a:ext cx="369" cy="405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pl-PL" sz="2400" dirty="0">
                  <a:latin typeface="Times New Roman" pitchFamily="18" charset="0"/>
                </a:endParaRPr>
              </a:p>
            </p:txBody>
          </p:sp>
          <p:sp>
            <p:nvSpPr>
              <p:cNvPr id="13" name="Rectangle 11"/>
              <p:cNvSpPr>
                <a:spLocks noChangeArrowheads="1"/>
              </p:cNvSpPr>
              <p:nvPr userDrawn="1"/>
            </p:nvSpPr>
            <p:spPr bwMode="auto">
              <a:xfrm>
                <a:off x="719" y="1464"/>
                <a:ext cx="368" cy="3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pl-PL" sz="2400" dirty="0">
                  <a:latin typeface="Times New Roman" pitchFamily="18" charset="0"/>
                </a:endParaRPr>
              </a:p>
            </p:txBody>
          </p:sp>
          <p:sp>
            <p:nvSpPr>
              <p:cNvPr id="14" name="Rectangle 12"/>
              <p:cNvSpPr>
                <a:spLocks noChangeArrowheads="1"/>
              </p:cNvSpPr>
              <p:nvPr userDrawn="1"/>
            </p:nvSpPr>
            <p:spPr bwMode="auto">
              <a:xfrm>
                <a:off x="0" y="1464"/>
                <a:ext cx="367" cy="399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pl-PL" sz="2400" dirty="0">
                  <a:latin typeface="Times New Roman" pitchFamily="18" charset="0"/>
                </a:endParaRPr>
              </a:p>
            </p:txBody>
          </p:sp>
          <p:sp>
            <p:nvSpPr>
              <p:cNvPr id="15" name="Rectangle 13"/>
              <p:cNvSpPr>
                <a:spLocks noChangeArrowheads="1"/>
              </p:cNvSpPr>
              <p:nvPr userDrawn="1"/>
            </p:nvSpPr>
            <p:spPr bwMode="auto">
              <a:xfrm>
                <a:off x="1081" y="1464"/>
                <a:ext cx="362" cy="3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pl-PL" sz="2400" dirty="0">
                  <a:latin typeface="Times New Roman" pitchFamily="18" charset="0"/>
                </a:endParaRPr>
              </a:p>
            </p:txBody>
          </p:sp>
          <p:sp>
            <p:nvSpPr>
              <p:cNvPr id="16" name="Rectangle 14"/>
              <p:cNvSpPr>
                <a:spLocks noChangeArrowheads="1"/>
              </p:cNvSpPr>
              <p:nvPr userDrawn="1"/>
            </p:nvSpPr>
            <p:spPr bwMode="auto">
              <a:xfrm>
                <a:off x="361" y="1857"/>
                <a:ext cx="363" cy="406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pl-PL" sz="2400" dirty="0">
                  <a:latin typeface="Times New Roman" pitchFamily="18" charset="0"/>
                </a:endParaRPr>
              </a:p>
            </p:txBody>
          </p:sp>
          <p:sp>
            <p:nvSpPr>
              <p:cNvPr id="17" name="Rectangle 15"/>
              <p:cNvSpPr>
                <a:spLocks noChangeArrowheads="1"/>
              </p:cNvSpPr>
              <p:nvPr userDrawn="1"/>
            </p:nvSpPr>
            <p:spPr bwMode="auto">
              <a:xfrm>
                <a:off x="719" y="1857"/>
                <a:ext cx="368" cy="406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pl-PL" sz="2400" dirty="0">
                  <a:latin typeface="Times New Roman" pitchFamily="18" charset="0"/>
                </a:endParaRPr>
              </a:p>
            </p:txBody>
          </p:sp>
        </p:grpSp>
      </p:grpSp>
      <p:sp>
        <p:nvSpPr>
          <p:cNvPr id="50195" name="Rectangle 19"/>
          <p:cNvSpPr>
            <a:spLocks noGrp="1" noChangeArrowheads="1"/>
          </p:cNvSpPr>
          <p:nvPr>
            <p:ph type="ctrTitle"/>
          </p:nvPr>
        </p:nvSpPr>
        <p:spPr>
          <a:xfrm>
            <a:off x="2971800" y="1828800"/>
            <a:ext cx="6019800" cy="2209800"/>
          </a:xfrm>
        </p:spPr>
        <p:txBody>
          <a:bodyPr/>
          <a:lstStyle>
            <a:lvl1pPr>
              <a:defRPr sz="5000">
                <a:solidFill>
                  <a:srgbClr val="FFFFFF"/>
                </a:solidFill>
              </a:defRPr>
            </a:lvl1pPr>
          </a:lstStyle>
          <a:p>
            <a:r>
              <a:rPr lang="pl-PL"/>
              <a:t>Kliknij, aby edytować styl wzorca tytułu</a:t>
            </a:r>
          </a:p>
        </p:txBody>
      </p:sp>
      <p:sp>
        <p:nvSpPr>
          <p:cNvPr id="50196" name="Rectangle 20"/>
          <p:cNvSpPr>
            <a:spLocks noGrp="1" noChangeArrowheads="1"/>
          </p:cNvSpPr>
          <p:nvPr>
            <p:ph type="subTitle" idx="1"/>
          </p:nvPr>
        </p:nvSpPr>
        <p:spPr>
          <a:xfrm>
            <a:off x="2971800" y="4267200"/>
            <a:ext cx="6019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3400"/>
            </a:lvl1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18" name="Rectangle 16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9" name="Rectangle 1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20" name="Rectangle 1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9B89EA-8EAA-412A-BE43-9D79E4D191F9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B9F684-85FC-44E1-9B8D-F560B11120C5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C89B16-9CFA-40B3-ABB0-9695BB1A4B7F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B8F83C-1171-4597-818A-CC560F15F4B4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E59F0F-5A03-4DB9-81B2-FDDCF743C1AD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  <p:sp>
        <p:nvSpPr>
          <p:cNvPr id="9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531180-E995-47C7-BCA1-353032A947A7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004AD6-5E26-49B2-A273-C84F088A5730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  <p:sp>
        <p:nvSpPr>
          <p:cNvPr id="4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FEAA33-E19F-47BF-9415-EE3730812821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CD2370-EB0D-468C-9994-AF72A4123B7B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9ED58D-E6A2-46E7-8F90-25D0746F7943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457200"/>
            <a:ext cx="2057400" cy="5410200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457200"/>
            <a:ext cx="6019800" cy="5410200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8DAD53-1FF3-42F2-93F8-6695D6DC61D7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/>
          </p:nvPr>
        </p:nvSpPr>
        <p:spPr>
          <a:xfrm>
            <a:off x="457200" y="457200"/>
            <a:ext cx="8229600" cy="5410200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5955C8-1F57-42D5-B2C0-4A9D05FA9DAB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Tytuł i wyk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6481" y="273629"/>
            <a:ext cx="8226720" cy="1143480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wykresu 2"/>
          <p:cNvSpPr>
            <a:spLocks noGrp="1"/>
          </p:cNvSpPr>
          <p:nvPr>
            <p:ph type="chart" idx="1"/>
          </p:nvPr>
        </p:nvSpPr>
        <p:spPr>
          <a:xfrm>
            <a:off x="456481" y="1604329"/>
            <a:ext cx="8226720" cy="4524955"/>
          </a:xfrm>
        </p:spPr>
        <p:txBody>
          <a:bodyPr/>
          <a:lstStyle/>
          <a:p>
            <a:pPr lvl="0"/>
            <a:endParaRPr lang="pl-PL" noProof="0"/>
          </a:p>
        </p:txBody>
      </p:sp>
      <p:sp>
        <p:nvSpPr>
          <p:cNvPr id="4" name="Symbol zastępczy daty 3"/>
          <p:cNvSpPr>
            <a:spLocks noGrp="1"/>
          </p:cNvSpPr>
          <p:nvPr>
            <p:ph type="dt" idx="10"/>
          </p:nvPr>
        </p:nvSpPr>
        <p:spPr>
          <a:xfrm>
            <a:off x="457200" y="6246813"/>
            <a:ext cx="2127250" cy="47148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idx="11"/>
          </p:nvPr>
        </p:nvSpPr>
        <p:spPr>
          <a:xfrm>
            <a:off x="3127375" y="6246813"/>
            <a:ext cx="2897188" cy="47148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idx="12"/>
          </p:nvPr>
        </p:nvSpPr>
        <p:spPr>
          <a:xfrm>
            <a:off x="6556375" y="6246813"/>
            <a:ext cx="2128838" cy="47148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A0D6CB-3660-475D-97B4-C28B38076CE3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 Black" pitchFamily="34" charset="0"/>
                <a:cs typeface="Arial" charset="0"/>
              </a:defRPr>
            </a:lvl1pPr>
          </a:lstStyle>
          <a:p>
            <a:pPr>
              <a:defRPr/>
            </a:pPr>
            <a:fld id="{0EE43396-7285-4A21-ADAD-5C369B06E639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  <p:grpSp>
        <p:nvGrpSpPr>
          <p:cNvPr id="1028" name="Group 4"/>
          <p:cNvGrpSpPr>
            <a:grpSpLocks/>
          </p:cNvGrpSpPr>
          <p:nvPr/>
        </p:nvGrpSpPr>
        <p:grpSpPr bwMode="auto">
          <a:xfrm>
            <a:off x="0" y="0"/>
            <a:ext cx="9144000" cy="546100"/>
            <a:chOff x="0" y="0"/>
            <a:chExt cx="5760" cy="344"/>
          </a:xfrm>
        </p:grpSpPr>
        <p:sp>
          <p:nvSpPr>
            <p:cNvPr id="49157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pl-PL" sz="2400" dirty="0">
                <a:latin typeface="Times New Roman" pitchFamily="18" charset="0"/>
              </a:endParaRPr>
            </a:p>
          </p:txBody>
        </p:sp>
        <p:sp>
          <p:nvSpPr>
            <p:cNvPr id="49158" name="Rectangle 6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 sz="2400" dirty="0">
                <a:latin typeface="Times New Roman" pitchFamily="18" charset="0"/>
              </a:endParaRPr>
            </a:p>
          </p:txBody>
        </p:sp>
        <p:sp>
          <p:nvSpPr>
            <p:cNvPr id="49159" name="Rectangle 7"/>
            <p:cNvSpPr>
              <a:spLocks noChangeArrowheads="1"/>
            </p:cNvSpPr>
            <p:nvPr/>
          </p:nvSpPr>
          <p:spPr bwMode="auto">
            <a:xfrm>
              <a:off x="258" y="85"/>
              <a:ext cx="87" cy="89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 dirty="0">
                <a:solidFill>
                  <a:schemeClr val="hlink"/>
                </a:solidFill>
              </a:endParaRPr>
            </a:p>
          </p:txBody>
        </p:sp>
        <p:sp>
          <p:nvSpPr>
            <p:cNvPr id="49160" name="Rectangle 8"/>
            <p:cNvSpPr>
              <a:spLocks noChangeArrowheads="1"/>
            </p:cNvSpPr>
            <p:nvPr/>
          </p:nvSpPr>
          <p:spPr bwMode="auto">
            <a:xfrm>
              <a:off x="345" y="0"/>
              <a:ext cx="88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 dirty="0">
                <a:solidFill>
                  <a:schemeClr val="hlink"/>
                </a:solidFill>
              </a:endParaRPr>
            </a:p>
          </p:txBody>
        </p:sp>
        <p:sp>
          <p:nvSpPr>
            <p:cNvPr id="49161" name="Rectangle 9"/>
            <p:cNvSpPr>
              <a:spLocks noChangeArrowheads="1"/>
            </p:cNvSpPr>
            <p:nvPr/>
          </p:nvSpPr>
          <p:spPr bwMode="auto">
            <a:xfrm>
              <a:off x="345" y="85"/>
              <a:ext cx="88" cy="89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 dirty="0">
                <a:solidFill>
                  <a:schemeClr val="accent2"/>
                </a:solidFill>
              </a:endParaRPr>
            </a:p>
          </p:txBody>
        </p:sp>
        <p:sp>
          <p:nvSpPr>
            <p:cNvPr id="49162" name="Rectangle 10"/>
            <p:cNvSpPr>
              <a:spLocks noChangeArrowheads="1"/>
            </p:cNvSpPr>
            <p:nvPr/>
          </p:nvSpPr>
          <p:spPr bwMode="auto">
            <a:xfrm>
              <a:off x="173" y="173"/>
              <a:ext cx="86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 dirty="0">
                <a:solidFill>
                  <a:schemeClr val="hlink"/>
                </a:solidFill>
              </a:endParaRPr>
            </a:p>
          </p:txBody>
        </p:sp>
        <p:sp>
          <p:nvSpPr>
            <p:cNvPr id="49163" name="Rectangle 11"/>
            <p:cNvSpPr>
              <a:spLocks noChangeArrowheads="1"/>
            </p:cNvSpPr>
            <p:nvPr/>
          </p:nvSpPr>
          <p:spPr bwMode="auto">
            <a:xfrm>
              <a:off x="83" y="86"/>
              <a:ext cx="89" cy="87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 sz="2400" dirty="0">
                <a:latin typeface="Times New Roman" pitchFamily="18" charset="0"/>
              </a:endParaRPr>
            </a:p>
          </p:txBody>
        </p:sp>
        <p:sp>
          <p:nvSpPr>
            <p:cNvPr id="49164" name="Rectangle 12"/>
            <p:cNvSpPr>
              <a:spLocks noChangeArrowheads="1"/>
            </p:cNvSpPr>
            <p:nvPr/>
          </p:nvSpPr>
          <p:spPr bwMode="auto">
            <a:xfrm>
              <a:off x="258" y="171"/>
              <a:ext cx="87" cy="87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 dirty="0">
                <a:solidFill>
                  <a:schemeClr val="accent2"/>
                </a:solidFill>
              </a:endParaRPr>
            </a:p>
          </p:txBody>
        </p:sp>
        <p:sp>
          <p:nvSpPr>
            <p:cNvPr id="49165" name="Rectangle 13"/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 dirty="0">
                <a:solidFill>
                  <a:schemeClr val="accent2"/>
                </a:solidFill>
              </a:endParaRPr>
            </a:p>
          </p:txBody>
        </p:sp>
      </p:grpSp>
      <p:sp>
        <p:nvSpPr>
          <p:cNvPr id="1029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4572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 wzorca tytułu</a:t>
            </a:r>
          </a:p>
        </p:txBody>
      </p:sp>
      <p:sp>
        <p:nvSpPr>
          <p:cNvPr id="1030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</a:p>
        </p:txBody>
      </p:sp>
      <p:sp>
        <p:nvSpPr>
          <p:cNvPr id="49168" name="Rectangle 1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0" r:id="rId2"/>
    <p:sldLayoutId id="2147483699" r:id="rId3"/>
    <p:sldLayoutId id="2147483698" r:id="rId4"/>
    <p:sldLayoutId id="2147483697" r:id="rId5"/>
    <p:sldLayoutId id="2147483696" r:id="rId6"/>
    <p:sldLayoutId id="2147483695" r:id="rId7"/>
    <p:sldLayoutId id="2147483694" r:id="rId8"/>
    <p:sldLayoutId id="2147483693" r:id="rId9"/>
    <p:sldLayoutId id="2147483692" r:id="rId10"/>
    <p:sldLayoutId id="2147483691" r:id="rId11"/>
    <p:sldLayoutId id="2147483690" r:id="rId12"/>
    <p:sldLayoutId id="2147483702" r:id="rId13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¨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¨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13" Type="http://schemas.openxmlformats.org/officeDocument/2006/relationships/image" Target="../media/image16.png"/><Relationship Id="rId18" Type="http://schemas.openxmlformats.org/officeDocument/2006/relationships/image" Target="../media/image21.jpeg"/><Relationship Id="rId3" Type="http://schemas.openxmlformats.org/officeDocument/2006/relationships/notesSlide" Target="../notesSlides/notesSlide14.xml"/><Relationship Id="rId21" Type="http://schemas.openxmlformats.org/officeDocument/2006/relationships/image" Target="../media/image24.jpeg"/><Relationship Id="rId7" Type="http://schemas.openxmlformats.org/officeDocument/2006/relationships/oleObject" Target="???" TargetMode="External"/><Relationship Id="rId12" Type="http://schemas.openxmlformats.org/officeDocument/2006/relationships/image" Target="../media/image15.jpeg"/><Relationship Id="rId17" Type="http://schemas.openxmlformats.org/officeDocument/2006/relationships/image" Target="../media/image20.jpeg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19.jpeg"/><Relationship Id="rId20" Type="http://schemas.openxmlformats.org/officeDocument/2006/relationships/image" Target="../media/image23.jpeg"/><Relationship Id="rId1" Type="http://schemas.openxmlformats.org/officeDocument/2006/relationships/vmlDrawing" Target="../drawings/vmlDrawing1.vml"/><Relationship Id="rId6" Type="http://schemas.openxmlformats.org/officeDocument/2006/relationships/image" Target="../media/image10.jpeg"/><Relationship Id="rId11" Type="http://schemas.openxmlformats.org/officeDocument/2006/relationships/image" Target="../media/image14.jpeg"/><Relationship Id="rId5" Type="http://schemas.openxmlformats.org/officeDocument/2006/relationships/image" Target="../media/image9.jpeg"/><Relationship Id="rId15" Type="http://schemas.openxmlformats.org/officeDocument/2006/relationships/image" Target="../media/image18.jpeg"/><Relationship Id="rId10" Type="http://schemas.openxmlformats.org/officeDocument/2006/relationships/image" Target="../media/image13.jpeg"/><Relationship Id="rId19" Type="http://schemas.openxmlformats.org/officeDocument/2006/relationships/image" Target="../media/image22.jpeg"/><Relationship Id="rId4" Type="http://schemas.openxmlformats.org/officeDocument/2006/relationships/image" Target="../media/image8.png"/><Relationship Id="rId9" Type="http://schemas.openxmlformats.org/officeDocument/2006/relationships/image" Target="../media/image12.jpeg"/><Relationship Id="rId1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wmf"/><Relationship Id="rId3" Type="http://schemas.openxmlformats.org/officeDocument/2006/relationships/image" Target="../media/image25.png"/><Relationship Id="rId7" Type="http://schemas.openxmlformats.org/officeDocument/2006/relationships/image" Target="../media/image2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oleObject" Target="../embeddings/oleObject1.bin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031" descr="lu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956550" y="476250"/>
            <a:ext cx="936625" cy="93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6" name="Picture 6" descr="duszpasterz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59563" y="404813"/>
            <a:ext cx="1079500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Text Box 6"/>
          <p:cNvSpPr txBox="1">
            <a:spLocks noChangeArrowheads="1"/>
          </p:cNvSpPr>
          <p:nvPr/>
        </p:nvSpPr>
        <p:spPr bwMode="auto">
          <a:xfrm>
            <a:off x="4737100" y="5876925"/>
            <a:ext cx="4032250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pl-PL" sz="2000" b="1">
                <a:solidFill>
                  <a:srgbClr val="000058"/>
                </a:solidFill>
              </a:rPr>
              <a:t>Ks. dr hab. Piotr Krakowiak</a:t>
            </a:r>
          </a:p>
          <a:p>
            <a:pPr algn="r"/>
            <a:r>
              <a:rPr lang="pl-PL">
                <a:solidFill>
                  <a:srgbClr val="000058"/>
                </a:solidFill>
              </a:rPr>
              <a:t>Uniwersytet Mikołaja Kopernika,Toruń</a:t>
            </a:r>
          </a:p>
        </p:txBody>
      </p:sp>
      <p:sp>
        <p:nvSpPr>
          <p:cNvPr id="16388" name="Rectangle 7"/>
          <p:cNvSpPr>
            <a:spLocks noChangeArrowheads="1"/>
          </p:cNvSpPr>
          <p:nvPr/>
        </p:nvSpPr>
        <p:spPr bwMode="auto">
          <a:xfrm>
            <a:off x="2051050" y="2349500"/>
            <a:ext cx="7092950" cy="2011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/>
            <a:r>
              <a:rPr lang="pl-PL" sz="2400" b="1">
                <a:solidFill>
                  <a:schemeClr val="bg1"/>
                </a:solidFill>
              </a:rPr>
              <a:t>Readaptacja skazanych poprzez wolontariat </a:t>
            </a:r>
            <a:br>
              <a:rPr lang="pl-PL" sz="2400" b="1">
                <a:solidFill>
                  <a:schemeClr val="bg1"/>
                </a:solidFill>
              </a:rPr>
            </a:br>
            <a:r>
              <a:rPr lang="pl-PL" sz="2400" b="1">
                <a:solidFill>
                  <a:schemeClr val="bg1"/>
                </a:solidFill>
              </a:rPr>
              <a:t>na rzecz chorych i niesamodzielnych.</a:t>
            </a:r>
            <a:r>
              <a:rPr lang="pl-PL">
                <a:solidFill>
                  <a:schemeClr val="bg1"/>
                </a:solidFill>
              </a:rPr>
              <a:t> </a:t>
            </a:r>
          </a:p>
          <a:p>
            <a:pPr algn="r"/>
            <a:r>
              <a:rPr lang="pl-PL" sz="2000">
                <a:solidFill>
                  <a:schemeClr val="bg1"/>
                </a:solidFill>
              </a:rPr>
              <a:t/>
            </a:r>
            <a:br>
              <a:rPr lang="pl-PL" sz="2000">
                <a:solidFill>
                  <a:schemeClr val="bg1"/>
                </a:solidFill>
              </a:rPr>
            </a:br>
            <a:r>
              <a:rPr lang="pl-PL" sz="2000">
                <a:solidFill>
                  <a:schemeClr val="bg1"/>
                </a:solidFill>
              </a:rPr>
              <a:t>Prezentacja dobrych praktyk w ochronie </a:t>
            </a:r>
            <a:br>
              <a:rPr lang="pl-PL" sz="2000">
                <a:solidFill>
                  <a:schemeClr val="bg1"/>
                </a:solidFill>
              </a:rPr>
            </a:br>
            <a:r>
              <a:rPr lang="pl-PL" sz="2000">
                <a:solidFill>
                  <a:schemeClr val="bg1"/>
                </a:solidFill>
              </a:rPr>
              <a:t>zdrowia i pomocy społecznej w Polsce.</a:t>
            </a:r>
            <a:r>
              <a:rPr lang="pl-PL">
                <a:solidFill>
                  <a:schemeClr val="bg1"/>
                </a:solidFill>
              </a:rPr>
              <a:t/>
            </a:r>
            <a:br>
              <a:rPr lang="pl-PL">
                <a:solidFill>
                  <a:schemeClr val="bg1"/>
                </a:solidFill>
              </a:rPr>
            </a:br>
            <a:endParaRPr lang="pl-PL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43" descr="_MG_672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7900" y="549275"/>
            <a:ext cx="3959225" cy="5938838"/>
          </a:xfrm>
          <a:prstGeom prst="rect">
            <a:avLst/>
          </a:prstGeom>
          <a:noFill/>
          <a:ln w="9525">
            <a:solidFill>
              <a:srgbClr val="FF9900"/>
            </a:solidFill>
            <a:miter lim="800000"/>
            <a:headEnd/>
            <a:tailEnd/>
          </a:ln>
        </p:spPr>
      </p:pic>
      <p:sp>
        <p:nvSpPr>
          <p:cNvPr id="3" name="Prostokąt 2"/>
          <p:cNvSpPr/>
          <p:nvPr/>
        </p:nvSpPr>
        <p:spPr>
          <a:xfrm>
            <a:off x="395288" y="476250"/>
            <a:ext cx="4105275" cy="653573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/>
            </a:pPr>
            <a:r>
              <a:rPr lang="pl-PL" b="1" dirty="0">
                <a:solidFill>
                  <a:schemeClr val="accent1">
                    <a:lumMod val="25000"/>
                  </a:schemeClr>
                </a:solidFill>
              </a:rPr>
              <a:t>„W hospicjum znalazłem swoje miejsce. Dużo myślę, pracuję nad sobą. Nie chciałbym innej pracy po wyjściu na wolność. Ciężko mi sobie wyobrazić, że wychodzę na wolność po zakończeniu odbywania kary i nie ma mnie już w hospicjum i przy tego rodzaju pracy. To dla mnie nowa szansa i praca, która ma głęboki sens„</a:t>
            </a:r>
          </a:p>
          <a:p>
            <a:pPr algn="ctr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/>
            </a:pPr>
            <a:endParaRPr lang="pl-PL" b="1" dirty="0">
              <a:solidFill>
                <a:schemeClr val="accent1">
                  <a:lumMod val="25000"/>
                </a:schemeClr>
              </a:solidFill>
            </a:endParaRPr>
          </a:p>
          <a:p>
            <a:pPr algn="ctr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/>
            </a:pPr>
            <a:r>
              <a:rPr lang="pl-PL" b="1" dirty="0">
                <a:solidFill>
                  <a:schemeClr val="accent1">
                    <a:lumMod val="25000"/>
                  </a:schemeClr>
                </a:solidFill>
              </a:rPr>
              <a:t>Wypowiedź jednego </a:t>
            </a:r>
          </a:p>
          <a:p>
            <a:pPr algn="ctr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/>
            </a:pPr>
            <a:r>
              <a:rPr lang="pl-PL" b="1" dirty="0">
                <a:solidFill>
                  <a:schemeClr val="accent1">
                    <a:lumMod val="25000"/>
                  </a:schemeClr>
                </a:solidFill>
              </a:rPr>
              <a:t>z wolontariuszy hospicyjnych </a:t>
            </a:r>
          </a:p>
          <a:p>
            <a:pPr algn="ctr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/>
            </a:pPr>
            <a:r>
              <a:rPr lang="pl-PL" b="1" dirty="0">
                <a:solidFill>
                  <a:schemeClr val="accent1">
                    <a:lumMod val="25000"/>
                  </a:schemeClr>
                </a:solidFill>
              </a:rPr>
              <a:t>z Zakładu Karnego w Gdańsku-Przeróbce</a:t>
            </a:r>
          </a:p>
          <a:p>
            <a:pPr algn="ctr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/>
            </a:pPr>
            <a:endParaRPr lang="pl-PL" b="1" dirty="0">
              <a:solidFill>
                <a:schemeClr val="accent1">
                  <a:lumMod val="25000"/>
                </a:schemeClr>
              </a:solidFill>
            </a:endParaRPr>
          </a:p>
          <a:p>
            <a:pPr algn="ctr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/>
            </a:pPr>
            <a:r>
              <a:rPr lang="pl-PL" b="1" dirty="0">
                <a:solidFill>
                  <a:srgbClr val="A50021"/>
                </a:solidFill>
              </a:rPr>
              <a:t>Wolontariat skazanych to skuteczne i realne narzędzie resocjalizacji i inkluzji społecznej!</a:t>
            </a:r>
          </a:p>
          <a:p>
            <a:pPr algn="ctr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/>
            </a:pPr>
            <a:endParaRPr lang="pl-PL" b="1" dirty="0">
              <a:solidFill>
                <a:srgbClr val="A50021"/>
              </a:solidFill>
            </a:endParaRPr>
          </a:p>
          <a:p>
            <a:pPr algn="ctr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/>
            </a:pPr>
            <a:r>
              <a:rPr lang="pl-PL" b="1" dirty="0">
                <a:solidFill>
                  <a:schemeClr val="accent1">
                    <a:lumMod val="25000"/>
                  </a:schemeClr>
                </a:solidFill>
              </a:rPr>
              <a:t>Narzędzie to jest od lat  wykorzystywane w Polsce</a:t>
            </a:r>
          </a:p>
          <a:p>
            <a:pPr algn="ctr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/>
            </a:pPr>
            <a:endParaRPr lang="pl-PL" b="1" dirty="0">
              <a:solidFill>
                <a:schemeClr val="accent1">
                  <a:lumMod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ext Box 3"/>
          <p:cNvSpPr txBox="1">
            <a:spLocks noChangeArrowheads="1"/>
          </p:cNvSpPr>
          <p:nvPr/>
        </p:nvSpPr>
        <p:spPr bwMode="auto">
          <a:xfrm>
            <a:off x="250825" y="1412875"/>
            <a:ext cx="8569325" cy="506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2000" b="1">
                <a:solidFill>
                  <a:schemeClr val="bg2"/>
                </a:solidFill>
              </a:rPr>
              <a:t>Program „DUET” </a:t>
            </a:r>
          </a:p>
          <a:p>
            <a:endParaRPr lang="pl-PL" sz="1400" b="1">
              <a:solidFill>
                <a:schemeClr val="bg2"/>
              </a:solidFill>
            </a:endParaRPr>
          </a:p>
          <a:p>
            <a:r>
              <a:rPr lang="pl-PL" b="1">
                <a:solidFill>
                  <a:schemeClr val="bg2"/>
                </a:solidFill>
              </a:rPr>
              <a:t>readaptacja skazanych uzależnionych od alkoholu poprzez pracę </a:t>
            </a:r>
            <a:br>
              <a:rPr lang="pl-PL" b="1">
                <a:solidFill>
                  <a:schemeClr val="bg2"/>
                </a:solidFill>
              </a:rPr>
            </a:br>
            <a:r>
              <a:rPr lang="pl-PL" b="1">
                <a:solidFill>
                  <a:schemeClr val="bg2"/>
                </a:solidFill>
              </a:rPr>
              <a:t>z młodzieżą niepełnosprawną.</a:t>
            </a:r>
            <a:r>
              <a:rPr lang="pl-PL">
                <a:solidFill>
                  <a:schemeClr val="bg2"/>
                </a:solidFill>
              </a:rPr>
              <a:t> </a:t>
            </a:r>
          </a:p>
          <a:p>
            <a:endParaRPr lang="pl-PL">
              <a:solidFill>
                <a:schemeClr val="bg2"/>
              </a:solidFill>
            </a:endParaRPr>
          </a:p>
          <a:p>
            <a:r>
              <a:rPr lang="pl-PL">
                <a:solidFill>
                  <a:schemeClr val="bg2"/>
                </a:solidFill>
              </a:rPr>
              <a:t>Program realizowany od 2002 roku w Areszcie Śledczym w Krakowie – Podgórzu.</a:t>
            </a:r>
            <a:r>
              <a:rPr lang="pl-PL"/>
              <a:t> </a:t>
            </a:r>
            <a:endParaRPr lang="pl-PL">
              <a:solidFill>
                <a:schemeClr val="bg2"/>
              </a:solidFill>
            </a:endParaRPr>
          </a:p>
          <a:p>
            <a:endParaRPr lang="pl-PL" sz="1000">
              <a:solidFill>
                <a:schemeClr val="bg2"/>
              </a:solidFill>
            </a:endParaRPr>
          </a:p>
          <a:p>
            <a:r>
              <a:rPr lang="pl-PL">
                <a:solidFill>
                  <a:schemeClr val="bg2"/>
                </a:solidFill>
              </a:rPr>
              <a:t>Więźniowie po ukończonej terapii, pracują nieodpłatnie w wymiarze 40 godzin tygodniowo, pełniąc rolę opiekuna wobec osób niepełnosprawnych intelektualnie i ruchowo. </a:t>
            </a:r>
          </a:p>
          <a:p>
            <a:endParaRPr lang="pl-PL" sz="1200">
              <a:solidFill>
                <a:schemeClr val="bg2"/>
              </a:solidFill>
            </a:endParaRPr>
          </a:p>
          <a:p>
            <a:r>
              <a:rPr lang="pl-PL" b="1">
                <a:solidFill>
                  <a:schemeClr val="bg2"/>
                </a:solidFill>
              </a:rPr>
              <a:t>Zadania wolontariuszy:</a:t>
            </a:r>
            <a:r>
              <a:rPr lang="pl-PL">
                <a:solidFill>
                  <a:schemeClr val="bg2"/>
                </a:solidFill>
              </a:rPr>
              <a:t> </a:t>
            </a:r>
            <a:br>
              <a:rPr lang="pl-PL">
                <a:solidFill>
                  <a:schemeClr val="bg2"/>
                </a:solidFill>
              </a:rPr>
            </a:br>
            <a:r>
              <a:rPr lang="pl-PL">
                <a:solidFill>
                  <a:schemeClr val="bg2"/>
                </a:solidFill>
              </a:rPr>
              <a:t>pomoc pracownikom DPS-u w wykonywaniu codziennych obowiązków, towarzyszenie podopiecznym w czynnościach dnia codziennego oraz uczestnictwo w organizowanych zajęciach terapeutycznych </a:t>
            </a:r>
          </a:p>
          <a:p>
            <a:endParaRPr lang="pl-PL">
              <a:solidFill>
                <a:schemeClr val="bg2"/>
              </a:solidFill>
            </a:endParaRPr>
          </a:p>
          <a:p>
            <a:r>
              <a:rPr lang="pl-PL">
                <a:solidFill>
                  <a:schemeClr val="bg2"/>
                </a:solidFill>
              </a:rPr>
              <a:t>Uczestnictwo w programie Duet przygotowuje więźniów do następnego etapu radzenia sobie z problemem uzależnienia, już po opuszczeniu zakładu karnego. Jest pomostem pomiędzy więzieniem, a życiem na wolności. </a:t>
            </a:r>
          </a:p>
        </p:txBody>
      </p:sp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0" y="530225"/>
            <a:ext cx="8820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pl-PL" b="1">
                <a:solidFill>
                  <a:schemeClr val="bg2"/>
                </a:solidFill>
              </a:rPr>
              <a:t>Programy mające na celu wzmacnianie ról społecznych </a:t>
            </a:r>
          </a:p>
          <a:p>
            <a:pPr algn="ctr"/>
            <a:r>
              <a:rPr lang="pl-PL" b="1">
                <a:solidFill>
                  <a:schemeClr val="bg2"/>
                </a:solidFill>
              </a:rPr>
              <a:t>poprzez pracę z osobami niepełnosprawnymi:</a:t>
            </a:r>
            <a:endParaRPr lang="pl-PL">
              <a:solidFill>
                <a:schemeClr val="bg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ChangeArrowheads="1"/>
          </p:cNvSpPr>
          <p:nvPr/>
        </p:nvSpPr>
        <p:spPr bwMode="auto">
          <a:xfrm>
            <a:off x="395288" y="1589088"/>
            <a:ext cx="8424862" cy="380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pl-PL" sz="2000" b="1">
                <a:solidFill>
                  <a:schemeClr val="bg2"/>
                </a:solidFill>
              </a:rPr>
              <a:t>Program „BONA”</a:t>
            </a:r>
          </a:p>
          <a:p>
            <a:endParaRPr lang="pl-PL" sz="2000" b="1">
              <a:solidFill>
                <a:schemeClr val="bg2"/>
              </a:solidFill>
            </a:endParaRPr>
          </a:p>
          <a:p>
            <a:pPr>
              <a:lnSpc>
                <a:spcPct val="110000"/>
              </a:lnSpc>
            </a:pPr>
            <a:r>
              <a:rPr lang="pl-PL">
                <a:solidFill>
                  <a:schemeClr val="bg2"/>
                </a:solidFill>
              </a:rPr>
              <a:t>program resocjalizacyjny skazanych kobiet  przebywających w Zakładzie Karnym </a:t>
            </a:r>
            <a:br>
              <a:rPr lang="pl-PL">
                <a:solidFill>
                  <a:schemeClr val="bg2"/>
                </a:solidFill>
              </a:rPr>
            </a:br>
            <a:r>
              <a:rPr lang="pl-PL">
                <a:solidFill>
                  <a:schemeClr val="bg2"/>
                </a:solidFill>
              </a:rPr>
              <a:t>w Lublińcu realizowany w Domu Pomocy Społecznej „Zameczek” dla dzieci </a:t>
            </a:r>
            <a:br>
              <a:rPr lang="pl-PL">
                <a:solidFill>
                  <a:schemeClr val="bg2"/>
                </a:solidFill>
              </a:rPr>
            </a:br>
            <a:r>
              <a:rPr lang="pl-PL">
                <a:solidFill>
                  <a:schemeClr val="bg2"/>
                </a:solidFill>
              </a:rPr>
              <a:t>upośledzonych umysłowo i kalekich. </a:t>
            </a:r>
          </a:p>
          <a:p>
            <a:endParaRPr lang="pl-PL">
              <a:solidFill>
                <a:schemeClr val="bg2"/>
              </a:solidFill>
            </a:endParaRPr>
          </a:p>
          <a:p>
            <a:r>
              <a:rPr lang="pl-PL" b="1">
                <a:solidFill>
                  <a:schemeClr val="bg2"/>
                </a:solidFill>
              </a:rPr>
              <a:t>Zadania wolontariuszek:</a:t>
            </a:r>
          </a:p>
          <a:p>
            <a:pPr>
              <a:lnSpc>
                <a:spcPct val="120000"/>
              </a:lnSpc>
            </a:pPr>
            <a:r>
              <a:rPr lang="pl-PL">
                <a:solidFill>
                  <a:schemeClr val="bg2"/>
                </a:solidFill>
              </a:rPr>
              <a:t>opieka nad dziećmi niepełnosprawnymi psychofizycznie (z mózgowym porażeniem dziecięcym, zespołem Downa): karmienie, kąpiel, noszenie na rękach, spacery, udział w zajęciach rehabilitacyjnych. </a:t>
            </a:r>
          </a:p>
          <a:p>
            <a:pPr>
              <a:lnSpc>
                <a:spcPct val="120000"/>
              </a:lnSpc>
            </a:pPr>
            <a:r>
              <a:rPr lang="pl-PL">
                <a:solidFill>
                  <a:schemeClr val="bg2"/>
                </a:solidFill>
              </a:rPr>
              <a:t>Wolontariuszki uczestniczą we wszystkich formach pracy organizowanych </a:t>
            </a:r>
            <a:br>
              <a:rPr lang="pl-PL">
                <a:solidFill>
                  <a:schemeClr val="bg2"/>
                </a:solidFill>
              </a:rPr>
            </a:br>
            <a:r>
              <a:rPr lang="pl-PL">
                <a:solidFill>
                  <a:schemeClr val="bg2"/>
                </a:solidFill>
              </a:rPr>
              <a:t>w DPS.</a:t>
            </a:r>
          </a:p>
        </p:txBody>
      </p:sp>
      <p:sp>
        <p:nvSpPr>
          <p:cNvPr id="21506" name="Rectangle 2"/>
          <p:cNvSpPr>
            <a:spLocks noChangeArrowheads="1"/>
          </p:cNvSpPr>
          <p:nvPr/>
        </p:nvSpPr>
        <p:spPr bwMode="auto">
          <a:xfrm>
            <a:off x="0" y="530225"/>
            <a:ext cx="8820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pl-PL" b="1">
                <a:solidFill>
                  <a:schemeClr val="bg2"/>
                </a:solidFill>
              </a:rPr>
              <a:t>Programy mające na celu wzmacnianie ról społecznych </a:t>
            </a:r>
          </a:p>
          <a:p>
            <a:pPr algn="ctr"/>
            <a:r>
              <a:rPr lang="pl-PL" b="1">
                <a:solidFill>
                  <a:schemeClr val="bg2"/>
                </a:solidFill>
              </a:rPr>
              <a:t>poprzez pracę z osobami niepełnosprawnymi:</a:t>
            </a:r>
            <a:endParaRPr lang="pl-PL">
              <a:solidFill>
                <a:schemeClr val="bg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/>
          <p:cNvSpPr>
            <a:spLocks noChangeArrowheads="1"/>
          </p:cNvSpPr>
          <p:nvPr/>
        </p:nvSpPr>
        <p:spPr bwMode="auto">
          <a:xfrm>
            <a:off x="0" y="530225"/>
            <a:ext cx="8820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pl-PL" b="1">
                <a:solidFill>
                  <a:schemeClr val="bg2"/>
                </a:solidFill>
              </a:rPr>
              <a:t>Programy mające na celu wzmacnianie ról społecznych </a:t>
            </a:r>
          </a:p>
          <a:p>
            <a:pPr algn="ctr"/>
            <a:r>
              <a:rPr lang="pl-PL" b="1">
                <a:solidFill>
                  <a:schemeClr val="bg2"/>
                </a:solidFill>
              </a:rPr>
              <a:t>poprzez pracę z osobami niepełnosprawnymi:</a:t>
            </a:r>
            <a:endParaRPr lang="pl-PL">
              <a:solidFill>
                <a:schemeClr val="bg2"/>
              </a:solidFill>
            </a:endParaRPr>
          </a:p>
        </p:txBody>
      </p:sp>
      <p:sp>
        <p:nvSpPr>
          <p:cNvPr id="23554" name="Rectangle 3"/>
          <p:cNvSpPr>
            <a:spLocks noChangeArrowheads="1"/>
          </p:cNvSpPr>
          <p:nvPr/>
        </p:nvSpPr>
        <p:spPr bwMode="auto">
          <a:xfrm>
            <a:off x="323850" y="1557338"/>
            <a:ext cx="8351838" cy="4967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228600">
              <a:tabLst>
                <a:tab pos="457200" algn="l"/>
              </a:tabLst>
            </a:pPr>
            <a:r>
              <a:rPr lang="pl-PL" sz="2000" b="1">
                <a:solidFill>
                  <a:schemeClr val="bg2"/>
                </a:solidFill>
              </a:rPr>
              <a:t>Program „MIŁOSIERNA SAMARYTANKA”.</a:t>
            </a:r>
          </a:p>
          <a:p>
            <a:pPr indent="228600">
              <a:tabLst>
                <a:tab pos="457200" algn="l"/>
              </a:tabLst>
            </a:pPr>
            <a:endParaRPr lang="pl-PL" sz="1200">
              <a:solidFill>
                <a:schemeClr val="bg2"/>
              </a:solidFill>
            </a:endParaRPr>
          </a:p>
          <a:p>
            <a:pPr indent="228600">
              <a:lnSpc>
                <a:spcPct val="110000"/>
              </a:lnSpc>
              <a:tabLst>
                <a:tab pos="457200" algn="l"/>
              </a:tabLst>
            </a:pPr>
            <a:r>
              <a:rPr lang="pl-PL">
                <a:solidFill>
                  <a:schemeClr val="bg2"/>
                </a:solidFill>
              </a:rPr>
              <a:t>dla kobiet przebywających w Zakładzie Karnym w Lublińcu realizowany </a:t>
            </a:r>
            <a:br>
              <a:rPr lang="pl-PL">
                <a:solidFill>
                  <a:schemeClr val="bg2"/>
                </a:solidFill>
              </a:rPr>
            </a:br>
            <a:r>
              <a:rPr lang="pl-PL">
                <a:solidFill>
                  <a:schemeClr val="bg2"/>
                </a:solidFill>
              </a:rPr>
              <a:t>w Domu Pomocy Społecznej „Kombatant” dla kobiet w podeszłym wieku wymagających sprawowania opieki.</a:t>
            </a:r>
          </a:p>
          <a:p>
            <a:pPr indent="228600">
              <a:lnSpc>
                <a:spcPct val="110000"/>
              </a:lnSpc>
              <a:tabLst>
                <a:tab pos="457200" algn="l"/>
              </a:tabLst>
            </a:pPr>
            <a:endParaRPr lang="pl-PL">
              <a:solidFill>
                <a:schemeClr val="bg2"/>
              </a:solidFill>
            </a:endParaRPr>
          </a:p>
          <a:p>
            <a:pPr indent="228600">
              <a:lnSpc>
                <a:spcPct val="110000"/>
              </a:lnSpc>
              <a:tabLst>
                <a:tab pos="457200" algn="l"/>
              </a:tabLst>
            </a:pPr>
            <a:r>
              <a:rPr lang="pl-PL" b="1">
                <a:solidFill>
                  <a:schemeClr val="bg2"/>
                </a:solidFill>
              </a:rPr>
              <a:t>Zadania wolontariuszek:</a:t>
            </a:r>
          </a:p>
          <a:p>
            <a:pPr indent="228600">
              <a:lnSpc>
                <a:spcPct val="110000"/>
              </a:lnSpc>
              <a:tabLst>
                <a:tab pos="457200" algn="l"/>
              </a:tabLst>
            </a:pPr>
            <a:r>
              <a:rPr lang="pl-PL">
                <a:solidFill>
                  <a:schemeClr val="bg2"/>
                </a:solidFill>
              </a:rPr>
              <a:t>od poniedziałku do soboty opiekują się starszymi osobami z demencją </a:t>
            </a:r>
            <a:br>
              <a:rPr lang="pl-PL">
                <a:solidFill>
                  <a:schemeClr val="bg2"/>
                </a:solidFill>
              </a:rPr>
            </a:br>
            <a:r>
              <a:rPr lang="pl-PL">
                <a:solidFill>
                  <a:schemeClr val="bg2"/>
                </a:solidFill>
              </a:rPr>
              <a:t>lub niepełnosprawnymi fizycznie, uczestniczą zajęciach terapeutycznych (malowanie, śpiew, lektura książek), pomagają przy czynnościach </a:t>
            </a:r>
            <a:br>
              <a:rPr lang="pl-PL">
                <a:solidFill>
                  <a:schemeClr val="bg2"/>
                </a:solidFill>
              </a:rPr>
            </a:br>
            <a:r>
              <a:rPr lang="pl-PL">
                <a:solidFill>
                  <a:schemeClr val="bg2"/>
                </a:solidFill>
              </a:rPr>
              <a:t>pielęgnacyjno – opiekuńczych (toaleta poranna, kąpiel, karmienie, utrzymywanie porządku w pokojach mieszkalnych) i spacerach. </a:t>
            </a:r>
          </a:p>
          <a:p>
            <a:pPr indent="228600">
              <a:lnSpc>
                <a:spcPct val="110000"/>
              </a:lnSpc>
              <a:tabLst>
                <a:tab pos="457200" algn="l"/>
              </a:tabLst>
            </a:pPr>
            <a:endParaRPr lang="pl-PL" sz="2000">
              <a:solidFill>
                <a:schemeClr val="bg2"/>
              </a:solidFill>
            </a:endParaRPr>
          </a:p>
          <a:p>
            <a:pPr indent="228600">
              <a:tabLst>
                <a:tab pos="457200" algn="l"/>
              </a:tabLst>
            </a:pPr>
            <a:r>
              <a:rPr lang="pl-PL" sz="2000" b="1">
                <a:solidFill>
                  <a:schemeClr val="bg2"/>
                </a:solidFill>
              </a:rPr>
              <a:t>Program „SCHOLA VITAE”</a:t>
            </a:r>
          </a:p>
          <a:p>
            <a:pPr indent="228600">
              <a:tabLst>
                <a:tab pos="457200" algn="l"/>
              </a:tabLst>
            </a:pPr>
            <a:endParaRPr lang="pl-PL" sz="1200" b="1">
              <a:solidFill>
                <a:schemeClr val="bg2"/>
              </a:solidFill>
            </a:endParaRPr>
          </a:p>
          <a:p>
            <a:pPr indent="228600">
              <a:tabLst>
                <a:tab pos="457200" algn="l"/>
              </a:tabLst>
            </a:pPr>
            <a:r>
              <a:rPr lang="pl-PL">
                <a:solidFill>
                  <a:schemeClr val="bg2"/>
                </a:solidFill>
              </a:rPr>
              <a:t>realizowany w Domu Pomocy Społecznej dla osób przewlekle chorych ze schorzeniami układu nerwowego.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/>
          <p:cNvSpPr>
            <a:spLocks noChangeArrowheads="1"/>
          </p:cNvSpPr>
          <p:nvPr/>
        </p:nvSpPr>
        <p:spPr bwMode="auto">
          <a:xfrm>
            <a:off x="0" y="530225"/>
            <a:ext cx="8820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pl-PL" b="1">
                <a:solidFill>
                  <a:schemeClr val="bg2"/>
                </a:solidFill>
              </a:rPr>
              <a:t>Programy mające na celu wzmacnianie ról społecznych </a:t>
            </a:r>
          </a:p>
          <a:p>
            <a:pPr algn="ctr"/>
            <a:r>
              <a:rPr lang="pl-PL" b="1">
                <a:solidFill>
                  <a:schemeClr val="bg2"/>
                </a:solidFill>
              </a:rPr>
              <a:t>poprzez pracę z osobami niepełnosprawnymi:</a:t>
            </a:r>
            <a:endParaRPr lang="pl-PL">
              <a:solidFill>
                <a:schemeClr val="bg2"/>
              </a:solidFill>
            </a:endParaRPr>
          </a:p>
        </p:txBody>
      </p:sp>
      <p:sp>
        <p:nvSpPr>
          <p:cNvPr id="25602" name="Rectangle 3"/>
          <p:cNvSpPr>
            <a:spLocks noChangeArrowheads="1"/>
          </p:cNvSpPr>
          <p:nvPr/>
        </p:nvSpPr>
        <p:spPr bwMode="auto">
          <a:xfrm>
            <a:off x="250825" y="1743075"/>
            <a:ext cx="8713788" cy="399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/>
            <a:r>
              <a:rPr lang="pl-PL" sz="2000" b="1">
                <a:solidFill>
                  <a:schemeClr val="bg2"/>
                </a:solidFill>
              </a:rPr>
              <a:t>Program „CZTERY PORY ROKU”</a:t>
            </a:r>
          </a:p>
          <a:p>
            <a:pPr algn="just"/>
            <a:endParaRPr lang="pl-PL" sz="2000" b="1">
              <a:solidFill>
                <a:schemeClr val="bg2"/>
              </a:solidFill>
            </a:endParaRPr>
          </a:p>
          <a:p>
            <a:r>
              <a:rPr lang="pl-PL">
                <a:solidFill>
                  <a:schemeClr val="bg2"/>
                </a:solidFill>
              </a:rPr>
              <a:t>realizowany w Domu Pomocy Społecznej w Machowinku i na terenie Słowińskiego Parku Narodowego. Od czterech lat funkcjonuje na terenie OZ Ustka. </a:t>
            </a:r>
            <a:br>
              <a:rPr lang="pl-PL">
                <a:solidFill>
                  <a:schemeClr val="bg2"/>
                </a:solidFill>
              </a:rPr>
            </a:br>
            <a:r>
              <a:rPr lang="pl-PL">
                <a:solidFill>
                  <a:schemeClr val="bg2"/>
                </a:solidFill>
              </a:rPr>
              <a:t>Obecnie bierze w nim udział 12 skazanych.</a:t>
            </a:r>
          </a:p>
          <a:p>
            <a:pPr>
              <a:buFontTx/>
              <a:buChar char="-"/>
            </a:pPr>
            <a:endParaRPr lang="pl-PL">
              <a:solidFill>
                <a:schemeClr val="bg2"/>
              </a:solidFill>
            </a:endParaRPr>
          </a:p>
          <a:p>
            <a:r>
              <a:rPr lang="pl-PL" b="1">
                <a:solidFill>
                  <a:schemeClr val="bg2"/>
                </a:solidFill>
              </a:rPr>
              <a:t>Cele programu:</a:t>
            </a:r>
            <a:r>
              <a:rPr lang="pl-PL">
                <a:solidFill>
                  <a:schemeClr val="bg2"/>
                </a:solidFill>
              </a:rPr>
              <a:t> </a:t>
            </a:r>
          </a:p>
          <a:p>
            <a:r>
              <a:rPr lang="pl-PL">
                <a:solidFill>
                  <a:schemeClr val="bg2"/>
                </a:solidFill>
              </a:rPr>
              <a:t>ułatwienie readaptacji osób pozbawionych wolności poprzez udział w procesie </a:t>
            </a:r>
          </a:p>
          <a:p>
            <a:r>
              <a:rPr lang="pl-PL">
                <a:solidFill>
                  <a:schemeClr val="bg2"/>
                </a:solidFill>
              </a:rPr>
              <a:t>integracji społecznej osób niepełnosprawnych umysłowo.</a:t>
            </a:r>
          </a:p>
          <a:p>
            <a:endParaRPr lang="pl-PL">
              <a:solidFill>
                <a:schemeClr val="bg2"/>
              </a:solidFill>
            </a:endParaRPr>
          </a:p>
          <a:p>
            <a:r>
              <a:rPr lang="pl-PL">
                <a:solidFill>
                  <a:schemeClr val="bg2"/>
                </a:solidFill>
              </a:rPr>
              <a:t>Istotnym elementem jest propagowanie postaw proekologicznych, poszanowania środowiska naturalnego, wiedzy na temat ekosystemu w najbliższym otoczeniu. Zajęcia rekreacyjne w terenie sprzyjają promowaniu i zachowaniu zdrowia w aspekcie pomnażania sprawności fizycznej osób niepełnosprawnych.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Prostokąt 1"/>
          <p:cNvSpPr>
            <a:spLocks noChangeArrowheads="1"/>
          </p:cNvSpPr>
          <p:nvPr/>
        </p:nvSpPr>
        <p:spPr bwMode="auto">
          <a:xfrm>
            <a:off x="323850" y="1557338"/>
            <a:ext cx="8569325" cy="4926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0" hangingPunct="0"/>
            <a:r>
              <a:rPr lang="pl-PL" sz="2000" b="1">
                <a:solidFill>
                  <a:schemeClr val="bg2"/>
                </a:solidFill>
              </a:rPr>
              <a:t>Program „NIKE”</a:t>
            </a:r>
          </a:p>
          <a:p>
            <a:pPr algn="just" eaLnBrk="0" hangingPunct="0"/>
            <a:endParaRPr lang="pl-PL" b="1">
              <a:solidFill>
                <a:schemeClr val="bg2"/>
              </a:solidFill>
            </a:endParaRPr>
          </a:p>
          <a:p>
            <a:pPr eaLnBrk="0" hangingPunct="0"/>
            <a:r>
              <a:rPr lang="pl-PL">
                <a:solidFill>
                  <a:schemeClr val="bg2"/>
                </a:solidFill>
              </a:rPr>
              <a:t>realizowany w Areszcie Śledczym w Suwałkach we współpracy z Domem </a:t>
            </a:r>
            <a:br>
              <a:rPr lang="pl-PL">
                <a:solidFill>
                  <a:schemeClr val="bg2"/>
                </a:solidFill>
              </a:rPr>
            </a:br>
            <a:r>
              <a:rPr lang="pl-PL">
                <a:solidFill>
                  <a:schemeClr val="bg2"/>
                </a:solidFill>
              </a:rPr>
              <a:t>Pomocy Społecznej „Kalina”. </a:t>
            </a:r>
          </a:p>
          <a:p>
            <a:pPr algn="just" eaLnBrk="0" hangingPunct="0"/>
            <a:endParaRPr lang="pl-PL">
              <a:solidFill>
                <a:schemeClr val="bg2"/>
              </a:solidFill>
            </a:endParaRPr>
          </a:p>
          <a:p>
            <a:pPr algn="just" eaLnBrk="0" hangingPunct="0"/>
            <a:r>
              <a:rPr lang="pl-PL" b="1">
                <a:solidFill>
                  <a:schemeClr val="bg2"/>
                </a:solidFill>
              </a:rPr>
              <a:t>Zadania wolontariuszy:</a:t>
            </a:r>
          </a:p>
          <a:p>
            <a:pPr eaLnBrk="0" hangingPunct="0"/>
            <a:r>
              <a:rPr lang="pl-PL">
                <a:solidFill>
                  <a:schemeClr val="bg2"/>
                </a:solidFill>
              </a:rPr>
              <a:t>grupa skazanych zatrudnionych w DPS w charakterze pokojowych, grupa skazanych uczestniczących w zajęciach z zakresu kultury i sztuki </a:t>
            </a:r>
            <a:br>
              <a:rPr lang="pl-PL">
                <a:solidFill>
                  <a:schemeClr val="bg2"/>
                </a:solidFill>
              </a:rPr>
            </a:br>
            <a:r>
              <a:rPr lang="pl-PL">
                <a:solidFill>
                  <a:schemeClr val="bg2"/>
                </a:solidFill>
              </a:rPr>
              <a:t>prowadzonych przez instruktora terapii zajęciowej. </a:t>
            </a:r>
          </a:p>
          <a:p>
            <a:pPr eaLnBrk="0" hangingPunct="0"/>
            <a:endParaRPr lang="pl-PL">
              <a:solidFill>
                <a:schemeClr val="bg2"/>
              </a:solidFill>
            </a:endParaRPr>
          </a:p>
          <a:p>
            <a:pPr eaLnBrk="0" hangingPunct="0"/>
            <a:r>
              <a:rPr lang="pl-PL" b="1">
                <a:solidFill>
                  <a:schemeClr val="bg2"/>
                </a:solidFill>
              </a:rPr>
              <a:t>Cele programu:</a:t>
            </a:r>
          </a:p>
          <a:p>
            <a:pPr eaLnBrk="0" hangingPunct="0">
              <a:lnSpc>
                <a:spcPct val="110000"/>
              </a:lnSpc>
            </a:pPr>
            <a:r>
              <a:rPr lang="pl-PL">
                <a:solidFill>
                  <a:schemeClr val="bg2"/>
                </a:solidFill>
              </a:rPr>
              <a:t>przełamywanie izolacji i monotonii w kontaktach międzyludzkich, co skutkuje tworzeniem więzi partnerskich u uczestników programu, uwrażliwieniem na potrzeby osób nieporadnych życiowo, rozwojem wrażliwości estetycznej, umiejętnością zagospodarowania czasu wolnego oraz ukształtowaniem podstawowych umiejętności społecznych.</a:t>
            </a:r>
          </a:p>
          <a:p>
            <a:pPr algn="just" eaLnBrk="0" hangingPunct="0"/>
            <a:endParaRPr lang="pl-PL">
              <a:solidFill>
                <a:schemeClr val="bg2"/>
              </a:solidFill>
            </a:endParaRPr>
          </a:p>
        </p:txBody>
      </p:sp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0" y="530225"/>
            <a:ext cx="8820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pl-PL" b="1">
                <a:solidFill>
                  <a:schemeClr val="bg2"/>
                </a:solidFill>
              </a:rPr>
              <a:t>Programy mające na celu wzmacnianie ról społecznych </a:t>
            </a:r>
          </a:p>
          <a:p>
            <a:pPr algn="ctr"/>
            <a:r>
              <a:rPr lang="pl-PL" b="1">
                <a:solidFill>
                  <a:schemeClr val="bg2"/>
                </a:solidFill>
              </a:rPr>
              <a:t>poprzez pracę z osobami niepełnosprawnymi:</a:t>
            </a:r>
            <a:endParaRPr lang="pl-PL">
              <a:solidFill>
                <a:schemeClr val="bg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12"/>
          <p:cNvSpPr>
            <a:spLocks noChangeArrowheads="1"/>
          </p:cNvSpPr>
          <p:nvPr/>
        </p:nvSpPr>
        <p:spPr bwMode="auto">
          <a:xfrm>
            <a:off x="323850" y="1052513"/>
            <a:ext cx="8569325" cy="546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2000" b="1">
                <a:solidFill>
                  <a:schemeClr val="bg2"/>
                </a:solidFill>
              </a:rPr>
              <a:t>Program „RAZEM SPRAWNIEJ”</a:t>
            </a:r>
            <a:endParaRPr lang="pl-PL" sz="2000">
              <a:solidFill>
                <a:schemeClr val="bg2"/>
              </a:solidFill>
            </a:endParaRPr>
          </a:p>
          <a:p>
            <a:endParaRPr lang="pl-PL">
              <a:solidFill>
                <a:schemeClr val="bg2"/>
              </a:solidFill>
            </a:endParaRPr>
          </a:p>
          <a:p>
            <a:r>
              <a:rPr lang="pl-PL">
                <a:solidFill>
                  <a:schemeClr val="bg2"/>
                </a:solidFill>
              </a:rPr>
              <a:t>realizowany od 2006 r. Partnerem programu jest Dom Pomocy Społecznej Zakonu Bonifratrów w Iwoniczu </a:t>
            </a:r>
            <a:r>
              <a:rPr lang="pl-PL" b="1">
                <a:solidFill>
                  <a:schemeClr val="bg2"/>
                </a:solidFill>
              </a:rPr>
              <a:t>(opieka długoterminowa nad niepełnosprawnymi intelektualnie).</a:t>
            </a:r>
            <a:br>
              <a:rPr lang="pl-PL" b="1">
                <a:solidFill>
                  <a:schemeClr val="bg2"/>
                </a:solidFill>
              </a:rPr>
            </a:br>
            <a:endParaRPr lang="pl-PL">
              <a:solidFill>
                <a:schemeClr val="bg2"/>
              </a:solidFill>
            </a:endParaRPr>
          </a:p>
          <a:p>
            <a:r>
              <a:rPr lang="pl-PL">
                <a:solidFill>
                  <a:schemeClr val="bg2"/>
                </a:solidFill>
              </a:rPr>
              <a:t>Program zakłada, że dodatkowymi pracownikami </a:t>
            </a:r>
            <a:br>
              <a:rPr lang="pl-PL">
                <a:solidFill>
                  <a:schemeClr val="bg2"/>
                </a:solidFill>
              </a:rPr>
            </a:br>
            <a:r>
              <a:rPr lang="pl-PL">
                <a:solidFill>
                  <a:schemeClr val="bg2"/>
                </a:solidFill>
              </a:rPr>
              <a:t>DPS będą osoby pozbawione wolności, które </a:t>
            </a:r>
            <a:br>
              <a:rPr lang="pl-PL">
                <a:solidFill>
                  <a:schemeClr val="bg2"/>
                </a:solidFill>
              </a:rPr>
            </a:br>
            <a:r>
              <a:rPr lang="pl-PL">
                <a:solidFill>
                  <a:schemeClr val="bg2"/>
                </a:solidFill>
              </a:rPr>
              <a:t>zapewnią podopiecznym indywidualną opiekę </a:t>
            </a:r>
            <a:br>
              <a:rPr lang="pl-PL">
                <a:solidFill>
                  <a:schemeClr val="bg2"/>
                </a:solidFill>
              </a:rPr>
            </a:br>
            <a:r>
              <a:rPr lang="pl-PL">
                <a:solidFill>
                  <a:schemeClr val="bg2"/>
                </a:solidFill>
              </a:rPr>
              <a:t>i zaspokoją potrzebę kontaktu z drugim człowiekiem.</a:t>
            </a:r>
          </a:p>
          <a:p>
            <a:endParaRPr lang="pl-PL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</a:pPr>
            <a:r>
              <a:rPr lang="pl-PL">
                <a:solidFill>
                  <a:schemeClr val="bg2"/>
                </a:solidFill>
              </a:rPr>
              <a:t>Praca z mieszkańcem DPS zmierza w kierunku </a:t>
            </a:r>
            <a:br>
              <a:rPr lang="pl-PL">
                <a:solidFill>
                  <a:schemeClr val="bg2"/>
                </a:solidFill>
              </a:rPr>
            </a:br>
            <a:r>
              <a:rPr lang="pl-PL">
                <a:solidFill>
                  <a:schemeClr val="bg2"/>
                </a:solidFill>
              </a:rPr>
              <a:t>aktywizowania i usamodzielniania go w samoobsłudze. </a:t>
            </a:r>
          </a:p>
          <a:p>
            <a:pPr>
              <a:lnSpc>
                <a:spcPct val="120000"/>
              </a:lnSpc>
            </a:pPr>
            <a:endParaRPr lang="pl-PL" b="1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</a:pPr>
            <a:r>
              <a:rPr lang="pl-PL" b="1">
                <a:solidFill>
                  <a:schemeClr val="bg2"/>
                </a:solidFill>
              </a:rPr>
              <a:t>Zadaniem osadzonego jest towarzyszenie </a:t>
            </a:r>
          </a:p>
          <a:p>
            <a:pPr>
              <a:lnSpc>
                <a:spcPct val="120000"/>
              </a:lnSpc>
            </a:pPr>
            <a:r>
              <a:rPr lang="pl-PL" b="1">
                <a:solidFill>
                  <a:schemeClr val="bg2"/>
                </a:solidFill>
              </a:rPr>
              <a:t>mu w czynnościach dnia codziennego </a:t>
            </a:r>
          </a:p>
          <a:p>
            <a:pPr>
              <a:lnSpc>
                <a:spcPct val="120000"/>
              </a:lnSpc>
            </a:pPr>
            <a:r>
              <a:rPr lang="pl-PL" b="1">
                <a:solidFill>
                  <a:schemeClr val="bg2"/>
                </a:solidFill>
              </a:rPr>
              <a:t>i uczestnictwo w zajęciach terapeutycznych.</a:t>
            </a:r>
          </a:p>
          <a:p>
            <a:pPr>
              <a:lnSpc>
                <a:spcPct val="120000"/>
              </a:lnSpc>
            </a:pPr>
            <a:endParaRPr lang="pl-PL" b="1">
              <a:solidFill>
                <a:schemeClr val="bg2"/>
              </a:solidFill>
            </a:endParaRPr>
          </a:p>
        </p:txBody>
      </p:sp>
      <p:pic>
        <p:nvPicPr>
          <p:cNvPr id="29698" name="Picture 4" descr="Obraz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84888" y="2565400"/>
            <a:ext cx="2840037" cy="400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2"/>
          <p:cNvSpPr>
            <a:spLocks noChangeArrowheads="1"/>
          </p:cNvSpPr>
          <p:nvPr/>
        </p:nvSpPr>
        <p:spPr bwMode="auto">
          <a:xfrm>
            <a:off x="323850" y="765175"/>
            <a:ext cx="8569325" cy="5411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l-PL" sz="1000">
              <a:solidFill>
                <a:schemeClr val="bg2"/>
              </a:solidFill>
            </a:endParaRPr>
          </a:p>
          <a:p>
            <a:pPr>
              <a:lnSpc>
                <a:spcPct val="110000"/>
              </a:lnSpc>
            </a:pPr>
            <a:r>
              <a:rPr lang="pl-PL" sz="2000" b="1">
                <a:solidFill>
                  <a:schemeClr val="bg2"/>
                </a:solidFill>
              </a:rPr>
              <a:t>Zadania wolontariuszy:</a:t>
            </a:r>
            <a:r>
              <a:rPr lang="pl-PL" sz="2000">
                <a:solidFill>
                  <a:schemeClr val="bg2"/>
                </a:solidFill>
              </a:rPr>
              <a:t> </a:t>
            </a:r>
            <a:br>
              <a:rPr lang="pl-PL" sz="2000">
                <a:solidFill>
                  <a:schemeClr val="bg2"/>
                </a:solidFill>
              </a:rPr>
            </a:br>
            <a:r>
              <a:rPr lang="pl-PL">
                <a:solidFill>
                  <a:schemeClr val="bg2"/>
                </a:solidFill>
              </a:rPr>
              <a:t>dozór i kontrola podczas posiłków i  codziennej toalety, pomoc w ubieraniu </a:t>
            </a:r>
            <a:br>
              <a:rPr lang="pl-PL">
                <a:solidFill>
                  <a:schemeClr val="bg2"/>
                </a:solidFill>
              </a:rPr>
            </a:br>
            <a:r>
              <a:rPr lang="pl-PL">
                <a:solidFill>
                  <a:schemeClr val="bg2"/>
                </a:solidFill>
              </a:rPr>
              <a:t>i rozbieraniu się, wspieranie podopiecznych w drobnych obowiązkach, uczestniczenie w zajęciach terapeutycznych o charakterze plastycznym, muzycznym, sportowo-rekreacyjnym, towarzyszenie w spacerach.</a:t>
            </a:r>
          </a:p>
          <a:p>
            <a:endParaRPr lang="pl-PL">
              <a:solidFill>
                <a:schemeClr val="bg2"/>
              </a:solidFill>
            </a:endParaRPr>
          </a:p>
          <a:p>
            <a:pPr>
              <a:lnSpc>
                <a:spcPct val="110000"/>
              </a:lnSpc>
            </a:pPr>
            <a:r>
              <a:rPr lang="pl-PL" sz="2000" b="1">
                <a:solidFill>
                  <a:schemeClr val="bg2"/>
                </a:solidFill>
              </a:rPr>
              <a:t>Ocena projektu:</a:t>
            </a:r>
            <a:br>
              <a:rPr lang="pl-PL" sz="2000" b="1">
                <a:solidFill>
                  <a:schemeClr val="bg2"/>
                </a:solidFill>
              </a:rPr>
            </a:br>
            <a:r>
              <a:rPr lang="pl-PL">
                <a:solidFill>
                  <a:schemeClr val="bg2"/>
                </a:solidFill>
              </a:rPr>
              <a:t>doświadczenia 8 lat współpracy DPS w Iwoniczu i Zakładu Karnego </a:t>
            </a:r>
            <a:br>
              <a:rPr lang="pl-PL">
                <a:solidFill>
                  <a:schemeClr val="bg2"/>
                </a:solidFill>
              </a:rPr>
            </a:br>
            <a:r>
              <a:rPr lang="pl-PL">
                <a:solidFill>
                  <a:schemeClr val="bg2"/>
                </a:solidFill>
              </a:rPr>
              <a:t>w Jaśle oceniane są jako pozytywne.</a:t>
            </a:r>
            <a:br>
              <a:rPr lang="pl-PL">
                <a:solidFill>
                  <a:schemeClr val="bg2"/>
                </a:solidFill>
              </a:rPr>
            </a:br>
            <a:endParaRPr lang="pl-PL">
              <a:solidFill>
                <a:schemeClr val="bg2"/>
              </a:solidFill>
            </a:endParaRPr>
          </a:p>
          <a:p>
            <a:pPr>
              <a:lnSpc>
                <a:spcPct val="110000"/>
              </a:lnSpc>
            </a:pPr>
            <a:r>
              <a:rPr lang="pl-PL" u="sng">
                <a:solidFill>
                  <a:schemeClr val="bg2"/>
                </a:solidFill>
              </a:rPr>
              <a:t>Personel DPS:</a:t>
            </a:r>
            <a:r>
              <a:rPr lang="pl-PL">
                <a:solidFill>
                  <a:schemeClr val="bg2"/>
                </a:solidFill>
              </a:rPr>
              <a:t> skazani wzorowo wywiązują się z roli opiekunów osób niepełnosprawnych, pozyskali sympatię i akceptację mieszkańców, poznając ich środowisko, problemy i potrzeby. Wykazują się zdolnościami radzenia sobie w sytuacjach trudnych, wymagających opanowania. </a:t>
            </a:r>
            <a:br>
              <a:rPr lang="pl-PL">
                <a:solidFill>
                  <a:schemeClr val="bg2"/>
                </a:solidFill>
              </a:rPr>
            </a:br>
            <a:r>
              <a:rPr lang="pl-PL">
                <a:solidFill>
                  <a:schemeClr val="bg2"/>
                </a:solidFill>
              </a:rPr>
              <a:t/>
            </a:r>
            <a:br>
              <a:rPr lang="pl-PL">
                <a:solidFill>
                  <a:schemeClr val="bg2"/>
                </a:solidFill>
              </a:rPr>
            </a:br>
            <a:r>
              <a:rPr lang="pl-PL" u="sng">
                <a:solidFill>
                  <a:schemeClr val="bg2"/>
                </a:solidFill>
              </a:rPr>
              <a:t>Skazani:</a:t>
            </a:r>
            <a:r>
              <a:rPr lang="pl-PL">
                <a:solidFill>
                  <a:schemeClr val="bg2"/>
                </a:solidFill>
              </a:rPr>
              <a:t> udział w Programie uczy tolerancji dla odmienności, wzmacnia motywację do zmian… pozwala na zdobycie nowych kompetencji społecznych</a:t>
            </a:r>
            <a:endParaRPr lang="pl-PL" b="1">
              <a:solidFill>
                <a:schemeClr val="bg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2"/>
          <p:cNvSpPr>
            <a:spLocks noChangeArrowheads="1"/>
          </p:cNvSpPr>
          <p:nvPr/>
        </p:nvSpPr>
        <p:spPr bwMode="auto">
          <a:xfrm>
            <a:off x="323850" y="549275"/>
            <a:ext cx="8640763" cy="598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2000" b="1">
                <a:solidFill>
                  <a:schemeClr val="bg2"/>
                </a:solidFill>
              </a:rPr>
              <a:t>Najważniejsze cele programu:</a:t>
            </a:r>
          </a:p>
          <a:p>
            <a:endParaRPr lang="pl-PL" sz="1200" b="1">
              <a:solidFill>
                <a:schemeClr val="bg2"/>
              </a:solidFill>
            </a:endParaRPr>
          </a:p>
          <a:p>
            <a:r>
              <a:rPr lang="pl-PL" b="1">
                <a:solidFill>
                  <a:schemeClr val="bg2"/>
                </a:solidFill>
              </a:rPr>
              <a:t>readaptacja społeczna osób uzależnionych od alkoholu i nadużywających alkoholu, pozbawionych wolności poprzez pracę z osobami niepełnosprawnymi intelektualnie,</a:t>
            </a:r>
            <a:br>
              <a:rPr lang="pl-PL" b="1">
                <a:solidFill>
                  <a:schemeClr val="bg2"/>
                </a:solidFill>
              </a:rPr>
            </a:br>
            <a:endParaRPr lang="pl-PL" sz="800" b="1">
              <a:solidFill>
                <a:schemeClr val="bg2"/>
              </a:solidFill>
            </a:endParaRPr>
          </a:p>
          <a:p>
            <a:r>
              <a:rPr lang="pl-PL" b="1">
                <a:solidFill>
                  <a:schemeClr val="bg2"/>
                </a:solidFill>
              </a:rPr>
              <a:t>przełamywanie izolacji i monotonii życia </a:t>
            </a:r>
            <a:r>
              <a:rPr lang="pl-PL">
                <a:solidFill>
                  <a:schemeClr val="bg2"/>
                </a:solidFill>
              </a:rPr>
              <a:t>skazanych i podopiecznych Domu Pomocy Społecznej  poprzez wzajemne kontakty,</a:t>
            </a:r>
            <a:br>
              <a:rPr lang="pl-PL">
                <a:solidFill>
                  <a:schemeClr val="bg2"/>
                </a:solidFill>
              </a:rPr>
            </a:br>
            <a:endParaRPr lang="pl-PL" sz="800">
              <a:solidFill>
                <a:schemeClr val="bg2"/>
              </a:solidFill>
            </a:endParaRPr>
          </a:p>
          <a:p>
            <a:r>
              <a:rPr lang="pl-PL" b="1">
                <a:solidFill>
                  <a:schemeClr val="bg2"/>
                </a:solidFill>
              </a:rPr>
              <a:t>wzbudzenie w skazanych woli współdziałania </a:t>
            </a:r>
            <a:r>
              <a:rPr lang="pl-PL">
                <a:solidFill>
                  <a:schemeClr val="bg2"/>
                </a:solidFill>
              </a:rPr>
              <a:t>w kształtowaniu społecznie pożądanych postaw, a w szczególności poczucia odpowiedzialności i obowiązku,</a:t>
            </a:r>
          </a:p>
          <a:p>
            <a:endParaRPr lang="pl-PL" sz="800">
              <a:solidFill>
                <a:schemeClr val="bg2"/>
              </a:solidFill>
            </a:endParaRPr>
          </a:p>
          <a:p>
            <a:r>
              <a:rPr lang="pl-PL" b="1">
                <a:solidFill>
                  <a:schemeClr val="bg2"/>
                </a:solidFill>
              </a:rPr>
              <a:t>odbudowa pozytywnego systemu wartości</a:t>
            </a:r>
            <a:r>
              <a:rPr lang="pl-PL">
                <a:solidFill>
                  <a:schemeClr val="bg2"/>
                </a:solidFill>
              </a:rPr>
              <a:t>, poczucia sensu i celu życia osób uzależnionych od alkoholu poprzez doświadczenie pomagania i bycia potrzebnym,</a:t>
            </a:r>
            <a:br>
              <a:rPr lang="pl-PL">
                <a:solidFill>
                  <a:schemeClr val="bg2"/>
                </a:solidFill>
              </a:rPr>
            </a:br>
            <a:endParaRPr lang="pl-PL" sz="800">
              <a:solidFill>
                <a:schemeClr val="bg2"/>
              </a:solidFill>
            </a:endParaRPr>
          </a:p>
          <a:p>
            <a:r>
              <a:rPr lang="pl-PL" b="1">
                <a:solidFill>
                  <a:schemeClr val="bg2"/>
                </a:solidFill>
              </a:rPr>
              <a:t>stworzenie osadzonym możliwości nabycia podstawowych umiejętności </a:t>
            </a:r>
            <a:br>
              <a:rPr lang="pl-PL" b="1">
                <a:solidFill>
                  <a:schemeClr val="bg2"/>
                </a:solidFill>
              </a:rPr>
            </a:br>
            <a:r>
              <a:rPr lang="pl-PL" b="1">
                <a:solidFill>
                  <a:schemeClr val="bg2"/>
                </a:solidFill>
              </a:rPr>
              <a:t>w zakresie opieki nad osobami niepełnosprawnymi intelektualnie</a:t>
            </a:r>
            <a:r>
              <a:rPr lang="pl-PL">
                <a:solidFill>
                  <a:schemeClr val="bg2"/>
                </a:solidFill>
              </a:rPr>
              <a:t>, w dalszej perspektywie szansy na zatrudnienie w placówkach pomocy społecznej, pełnienia podstawowych ról społecznych,</a:t>
            </a:r>
          </a:p>
          <a:p>
            <a:endParaRPr lang="pl-PL" sz="800">
              <a:solidFill>
                <a:schemeClr val="bg2"/>
              </a:solidFill>
            </a:endParaRPr>
          </a:p>
          <a:p>
            <a:r>
              <a:rPr lang="pl-PL" b="1">
                <a:solidFill>
                  <a:schemeClr val="bg2"/>
                </a:solidFill>
              </a:rPr>
              <a:t>przełamywanie stereotypu więźnia jako osoby niebezpiecznej</a:t>
            </a:r>
            <a:r>
              <a:rPr lang="pl-PL">
                <a:solidFill>
                  <a:schemeClr val="bg2"/>
                </a:solidFill>
              </a:rPr>
              <a:t>, nieodpowiedzialnej i niezdolnej do bezinteresownej pomocy,</a:t>
            </a:r>
          </a:p>
          <a:p>
            <a:endParaRPr lang="pl-PL" sz="800">
              <a:solidFill>
                <a:schemeClr val="bg2"/>
              </a:solidFill>
            </a:endParaRPr>
          </a:p>
          <a:p>
            <a:r>
              <a:rPr lang="pl-PL" b="1">
                <a:solidFill>
                  <a:schemeClr val="bg2"/>
                </a:solidFill>
              </a:rPr>
              <a:t>wytyczenie nowej drogi i nowatorskich możliwości pracy </a:t>
            </a:r>
            <a:r>
              <a:rPr lang="pl-PL">
                <a:solidFill>
                  <a:schemeClr val="bg2"/>
                </a:solidFill>
              </a:rPr>
              <a:t>poprzez wspólne zaangażowanie w program pracowników ZK i DPS.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12"/>
          <p:cNvSpPr>
            <a:spLocks noChangeArrowheads="1"/>
          </p:cNvSpPr>
          <p:nvPr/>
        </p:nvSpPr>
        <p:spPr bwMode="auto">
          <a:xfrm>
            <a:off x="250825" y="692150"/>
            <a:ext cx="8208963" cy="558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2000" b="1" u="sng">
                <a:solidFill>
                  <a:schemeClr val="bg2"/>
                </a:solidFill>
              </a:rPr>
              <a:t>Wolontariat w hospicjum, „WHAT” - GDAŃSK, 2002 - 2008 - 2014</a:t>
            </a:r>
          </a:p>
          <a:p>
            <a:endParaRPr lang="pl-PL" sz="2000">
              <a:solidFill>
                <a:schemeClr val="bg2"/>
              </a:solidFill>
            </a:endParaRPr>
          </a:p>
          <a:p>
            <a:r>
              <a:rPr lang="pl-PL" sz="2000" b="1">
                <a:solidFill>
                  <a:schemeClr val="bg2"/>
                </a:solidFill>
              </a:rPr>
              <a:t>W</a:t>
            </a:r>
            <a:r>
              <a:rPr lang="pl-PL" sz="2000">
                <a:solidFill>
                  <a:schemeClr val="bg2"/>
                </a:solidFill>
              </a:rPr>
              <a:t>olontariat </a:t>
            </a:r>
            <a:r>
              <a:rPr lang="pl-PL" sz="2000" b="1">
                <a:solidFill>
                  <a:schemeClr val="bg2"/>
                </a:solidFill>
              </a:rPr>
              <a:t>H</a:t>
            </a:r>
            <a:r>
              <a:rPr lang="pl-PL" sz="2000">
                <a:solidFill>
                  <a:schemeClr val="bg2"/>
                </a:solidFill>
              </a:rPr>
              <a:t>ospicyjny jako narzędzie uczenia </a:t>
            </a:r>
            <a:r>
              <a:rPr lang="pl-PL" sz="2000" b="1">
                <a:solidFill>
                  <a:schemeClr val="bg2"/>
                </a:solidFill>
              </a:rPr>
              <a:t>A</a:t>
            </a:r>
            <a:r>
              <a:rPr lang="pl-PL" sz="2000">
                <a:solidFill>
                  <a:schemeClr val="bg2"/>
                </a:solidFill>
              </a:rPr>
              <a:t>kceptacji i </a:t>
            </a:r>
            <a:r>
              <a:rPr lang="pl-PL" sz="2000" b="1">
                <a:solidFill>
                  <a:schemeClr val="bg2"/>
                </a:solidFill>
              </a:rPr>
              <a:t>T</a:t>
            </a:r>
            <a:r>
              <a:rPr lang="pl-PL" sz="2000">
                <a:solidFill>
                  <a:schemeClr val="bg2"/>
                </a:solidFill>
              </a:rPr>
              <a:t>olerancji dla osób opuszczających placówki penitencjarne (2008)</a:t>
            </a:r>
          </a:p>
          <a:p>
            <a:endParaRPr lang="pl-PL" sz="2000" b="1">
              <a:solidFill>
                <a:schemeClr val="bg2"/>
              </a:solidFill>
            </a:endParaRPr>
          </a:p>
          <a:p>
            <a:pPr>
              <a:lnSpc>
                <a:spcPct val="130000"/>
              </a:lnSpc>
            </a:pPr>
            <a:r>
              <a:rPr lang="pl-PL" sz="2000" b="1">
                <a:solidFill>
                  <a:schemeClr val="bg2"/>
                </a:solidFill>
              </a:rPr>
              <a:t>2002: Hospicjum w Gdańsku</a:t>
            </a:r>
            <a:br>
              <a:rPr lang="pl-PL" sz="2000" b="1">
                <a:solidFill>
                  <a:schemeClr val="bg2"/>
                </a:solidFill>
              </a:rPr>
            </a:br>
            <a:r>
              <a:rPr lang="pl-PL">
                <a:solidFill>
                  <a:schemeClr val="bg2"/>
                </a:solidFill>
              </a:rPr>
              <a:t>eksperyment resocjalizacyjny, związany z pracą </a:t>
            </a:r>
            <a:br>
              <a:rPr lang="pl-PL">
                <a:solidFill>
                  <a:schemeClr val="bg2"/>
                </a:solidFill>
              </a:rPr>
            </a:br>
            <a:r>
              <a:rPr lang="pl-PL">
                <a:solidFill>
                  <a:schemeClr val="bg2"/>
                </a:solidFill>
              </a:rPr>
              <a:t>przygotowanych wolontariuszy z zakładu karnego </a:t>
            </a:r>
            <a:br>
              <a:rPr lang="pl-PL">
                <a:solidFill>
                  <a:schemeClr val="bg2"/>
                </a:solidFill>
              </a:rPr>
            </a:br>
            <a:r>
              <a:rPr lang="pl-PL">
                <a:solidFill>
                  <a:schemeClr val="bg2"/>
                </a:solidFill>
              </a:rPr>
              <a:t>w ośrodku paliatywno-hospicyjnym poza </a:t>
            </a:r>
            <a:br>
              <a:rPr lang="pl-PL">
                <a:solidFill>
                  <a:schemeClr val="bg2"/>
                </a:solidFill>
              </a:rPr>
            </a:br>
            <a:r>
              <a:rPr lang="pl-PL">
                <a:solidFill>
                  <a:schemeClr val="bg2"/>
                </a:solidFill>
              </a:rPr>
              <a:t>strukturą penitencjarną. </a:t>
            </a:r>
            <a:br>
              <a:rPr lang="pl-PL">
                <a:solidFill>
                  <a:schemeClr val="bg2"/>
                </a:solidFill>
              </a:rPr>
            </a:br>
            <a:r>
              <a:rPr lang="pl-PL">
                <a:solidFill>
                  <a:schemeClr val="bg2"/>
                </a:solidFill>
              </a:rPr>
              <a:t/>
            </a:r>
            <a:br>
              <a:rPr lang="pl-PL">
                <a:solidFill>
                  <a:schemeClr val="bg2"/>
                </a:solidFill>
              </a:rPr>
            </a:br>
            <a:r>
              <a:rPr lang="pl-PL">
                <a:solidFill>
                  <a:schemeClr val="bg2"/>
                </a:solidFill>
              </a:rPr>
              <a:t>Skazani poprzez szkolenie dla wolontariuszy </a:t>
            </a:r>
            <a:br>
              <a:rPr lang="pl-PL">
                <a:solidFill>
                  <a:schemeClr val="bg2"/>
                </a:solidFill>
              </a:rPr>
            </a:br>
            <a:r>
              <a:rPr lang="pl-PL">
                <a:solidFill>
                  <a:schemeClr val="bg2"/>
                </a:solidFill>
              </a:rPr>
              <a:t>medycznych i udział w opiece nad ciężko chorymi </a:t>
            </a:r>
            <a:br>
              <a:rPr lang="pl-PL">
                <a:solidFill>
                  <a:schemeClr val="bg2"/>
                </a:solidFill>
              </a:rPr>
            </a:br>
            <a:r>
              <a:rPr lang="pl-PL">
                <a:solidFill>
                  <a:schemeClr val="bg2"/>
                </a:solidFill>
              </a:rPr>
              <a:t>zdobywają nowe umiejętności, pozwalające im </a:t>
            </a:r>
            <a:br>
              <a:rPr lang="pl-PL">
                <a:solidFill>
                  <a:schemeClr val="bg2"/>
                </a:solidFill>
              </a:rPr>
            </a:br>
            <a:r>
              <a:rPr lang="pl-PL">
                <a:solidFill>
                  <a:schemeClr val="bg2"/>
                </a:solidFill>
              </a:rPr>
              <a:t>na resocjalizację i włączenie się do życia </a:t>
            </a:r>
            <a:br>
              <a:rPr lang="pl-PL">
                <a:solidFill>
                  <a:schemeClr val="bg2"/>
                </a:solidFill>
              </a:rPr>
            </a:br>
            <a:r>
              <a:rPr lang="pl-PL">
                <a:solidFill>
                  <a:schemeClr val="bg2"/>
                </a:solidFill>
              </a:rPr>
              <a:t>społecznego po opuszczeniu placówki penitencjarnej. </a:t>
            </a:r>
          </a:p>
        </p:txBody>
      </p:sp>
      <p:pic>
        <p:nvPicPr>
          <p:cNvPr id="35842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40425" y="2349500"/>
            <a:ext cx="2978150" cy="4294188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Text Box 12"/>
          <p:cNvSpPr txBox="1">
            <a:spLocks noChangeArrowheads="1"/>
          </p:cNvSpPr>
          <p:nvPr/>
        </p:nvSpPr>
        <p:spPr bwMode="auto">
          <a:xfrm>
            <a:off x="539750" y="765175"/>
            <a:ext cx="8280400" cy="558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2000" b="1">
                <a:solidFill>
                  <a:schemeClr val="bg2"/>
                </a:solidFill>
              </a:rPr>
              <a:t>UDZIAŁ HOSPICJUM W PROCESIE RESOCJALIZACJI   SKAZANYCH POPRZEZ:</a:t>
            </a:r>
          </a:p>
          <a:p>
            <a:endParaRPr lang="pl-PL" sz="2800" b="1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  <a:buFontTx/>
              <a:buChar char="-"/>
            </a:pPr>
            <a:r>
              <a:rPr lang="pl-PL">
                <a:solidFill>
                  <a:schemeClr val="bg2"/>
                </a:solidFill>
              </a:rPr>
              <a:t> </a:t>
            </a:r>
            <a:r>
              <a:rPr lang="pl-PL" b="1">
                <a:solidFill>
                  <a:schemeClr val="bg2"/>
                </a:solidFill>
              </a:rPr>
              <a:t>współpracę więźniów z interdyscyplinarnym zespołem</a:t>
            </a:r>
            <a:r>
              <a:rPr lang="pl-PL">
                <a:solidFill>
                  <a:schemeClr val="bg2"/>
                </a:solidFill>
              </a:rPr>
              <a:t> specjalistów </a:t>
            </a:r>
            <a:br>
              <a:rPr lang="pl-PL">
                <a:solidFill>
                  <a:schemeClr val="bg2"/>
                </a:solidFill>
              </a:rPr>
            </a:br>
            <a:r>
              <a:rPr lang="pl-PL">
                <a:solidFill>
                  <a:schemeClr val="bg2"/>
                </a:solidFill>
              </a:rPr>
              <a:t>   i wolontariuszy sprawujących opiekę nad pacjentami hospicyjnymi</a:t>
            </a:r>
          </a:p>
          <a:p>
            <a:pPr>
              <a:lnSpc>
                <a:spcPct val="120000"/>
              </a:lnSpc>
            </a:pPr>
            <a:endParaRPr lang="pl-PL" sz="1600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  <a:buFontTx/>
              <a:buChar char="-"/>
            </a:pPr>
            <a:r>
              <a:rPr lang="pl-PL">
                <a:solidFill>
                  <a:schemeClr val="bg2"/>
                </a:solidFill>
              </a:rPr>
              <a:t> </a:t>
            </a:r>
            <a:r>
              <a:rPr lang="pl-PL" b="1">
                <a:solidFill>
                  <a:schemeClr val="bg2"/>
                </a:solidFill>
              </a:rPr>
              <a:t>dostosowanie się do zasad</a:t>
            </a:r>
            <a:r>
              <a:rPr lang="pl-PL">
                <a:solidFill>
                  <a:schemeClr val="bg2"/>
                </a:solidFill>
              </a:rPr>
              <a:t> obowiązujących w grupie osób niosących  </a:t>
            </a:r>
          </a:p>
          <a:p>
            <a:pPr>
              <a:lnSpc>
                <a:spcPct val="120000"/>
              </a:lnSpc>
            </a:pPr>
            <a:r>
              <a:rPr lang="pl-PL">
                <a:solidFill>
                  <a:schemeClr val="bg2"/>
                </a:solidFill>
              </a:rPr>
              <a:t> pomoc nieuleczalnie chorym i ich rodzinom</a:t>
            </a:r>
          </a:p>
          <a:p>
            <a:pPr>
              <a:lnSpc>
                <a:spcPct val="120000"/>
              </a:lnSpc>
            </a:pPr>
            <a:endParaRPr lang="pl-PL" sz="1600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  <a:buFontTx/>
              <a:buChar char="-"/>
            </a:pPr>
            <a:r>
              <a:rPr lang="pl-PL">
                <a:solidFill>
                  <a:schemeClr val="bg2"/>
                </a:solidFill>
              </a:rPr>
              <a:t> </a:t>
            </a:r>
            <a:r>
              <a:rPr lang="pl-PL" b="1">
                <a:solidFill>
                  <a:schemeClr val="bg2"/>
                </a:solidFill>
              </a:rPr>
              <a:t>zdobywanie nowych doświadczeń</a:t>
            </a:r>
            <a:r>
              <a:rPr lang="pl-PL">
                <a:solidFill>
                  <a:schemeClr val="bg2"/>
                </a:solidFill>
              </a:rPr>
              <a:t> i podnoszenie </a:t>
            </a:r>
            <a:r>
              <a:rPr lang="pl-PL" b="1">
                <a:solidFill>
                  <a:schemeClr val="bg2"/>
                </a:solidFill>
              </a:rPr>
              <a:t>kwalifikacji</a:t>
            </a:r>
            <a:r>
              <a:rPr lang="pl-PL">
                <a:solidFill>
                  <a:schemeClr val="bg2"/>
                </a:solidFill>
              </a:rPr>
              <a:t> poprzez różnorodne prace związane z opieką we współpracy z zespołem hospicyjnym</a:t>
            </a:r>
          </a:p>
          <a:p>
            <a:pPr>
              <a:lnSpc>
                <a:spcPct val="120000"/>
              </a:lnSpc>
            </a:pPr>
            <a:endParaRPr lang="pl-PL" sz="1600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  <a:buFontTx/>
              <a:buChar char="-"/>
            </a:pPr>
            <a:r>
              <a:rPr lang="pl-PL">
                <a:solidFill>
                  <a:schemeClr val="bg2"/>
                </a:solidFill>
              </a:rPr>
              <a:t> udział w </a:t>
            </a:r>
            <a:r>
              <a:rPr lang="pl-PL" b="1">
                <a:solidFill>
                  <a:schemeClr val="bg2"/>
                </a:solidFill>
              </a:rPr>
              <a:t>misji hospicyjnej</a:t>
            </a:r>
            <a:r>
              <a:rPr lang="pl-PL">
                <a:solidFill>
                  <a:schemeClr val="bg2"/>
                </a:solidFill>
              </a:rPr>
              <a:t>, bardzo cenionej w społeczeństwie </a:t>
            </a:r>
          </a:p>
          <a:p>
            <a:pPr>
              <a:lnSpc>
                <a:spcPct val="120000"/>
              </a:lnSpc>
            </a:pPr>
            <a:r>
              <a:rPr lang="pl-PL">
                <a:solidFill>
                  <a:schemeClr val="bg2"/>
                </a:solidFill>
              </a:rPr>
              <a:t>  i zaszczytny </a:t>
            </a:r>
            <a:r>
              <a:rPr lang="pl-PL" b="1">
                <a:solidFill>
                  <a:schemeClr val="bg2"/>
                </a:solidFill>
              </a:rPr>
              <a:t>tytuł „wolontariusza hospicyjnego”</a:t>
            </a:r>
            <a:r>
              <a:rPr lang="pl-PL">
                <a:solidFill>
                  <a:schemeClr val="bg2"/>
                </a:solidFill>
              </a:rPr>
              <a:t> którym są określani   </a:t>
            </a:r>
          </a:p>
          <a:p>
            <a:pPr>
              <a:lnSpc>
                <a:spcPct val="120000"/>
              </a:lnSpc>
            </a:pPr>
            <a:r>
              <a:rPr lang="pl-PL">
                <a:solidFill>
                  <a:schemeClr val="bg2"/>
                </a:solidFill>
              </a:rPr>
              <a:t>  skazani, bezinteresownie zgłaszający się do pracy w ośrodkach </a:t>
            </a:r>
          </a:p>
          <a:p>
            <a:pPr>
              <a:lnSpc>
                <a:spcPct val="120000"/>
              </a:lnSpc>
            </a:pPr>
            <a:r>
              <a:rPr lang="pl-PL">
                <a:solidFill>
                  <a:schemeClr val="bg2"/>
                </a:solidFill>
              </a:rPr>
              <a:t>  hospicyjnych</a:t>
            </a:r>
          </a:p>
          <a:p>
            <a:endParaRPr lang="pl-PL" b="1">
              <a:solidFill>
                <a:schemeClr val="bg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3"/>
          <p:cNvSpPr>
            <a:spLocks noChangeArrowheads="1"/>
          </p:cNvSpPr>
          <p:nvPr/>
        </p:nvSpPr>
        <p:spPr bwMode="auto">
          <a:xfrm>
            <a:off x="250825" y="1457325"/>
            <a:ext cx="8569325" cy="2154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tabLst>
                <a:tab pos="1889125" algn="l"/>
              </a:tabLst>
            </a:pPr>
            <a:r>
              <a:rPr lang="pl-PL" sz="2000" b="1">
                <a:solidFill>
                  <a:schemeClr val="bg2"/>
                </a:solidFill>
              </a:rPr>
              <a:t>ok. 80 tysięcy pozbawionych wolności codziennie w Polsce</a:t>
            </a:r>
          </a:p>
          <a:p>
            <a:pPr algn="ctr">
              <a:tabLst>
                <a:tab pos="1889125" algn="l"/>
              </a:tabLst>
            </a:pPr>
            <a:endParaRPr lang="pl-PL" sz="1400" b="1">
              <a:solidFill>
                <a:schemeClr val="bg2"/>
              </a:solidFill>
            </a:endParaRPr>
          </a:p>
          <a:p>
            <a:pPr algn="ctr">
              <a:tabLst>
                <a:tab pos="1889125" algn="l"/>
              </a:tabLst>
            </a:pPr>
            <a:r>
              <a:rPr lang="pl-PL" sz="2000" b="1">
                <a:solidFill>
                  <a:schemeClr val="bg2"/>
                </a:solidFill>
              </a:rPr>
              <a:t>ok. 1000 wychodzi, by pomagać w ramach wolontariatu </a:t>
            </a:r>
            <a:br>
              <a:rPr lang="pl-PL" sz="2000" b="1">
                <a:solidFill>
                  <a:schemeClr val="bg2"/>
                </a:solidFill>
              </a:rPr>
            </a:br>
            <a:r>
              <a:rPr lang="pl-PL" sz="2000" b="1">
                <a:solidFill>
                  <a:schemeClr val="bg2"/>
                </a:solidFill>
              </a:rPr>
              <a:t>w ośrodkach ochrony zdrowia i pomocy społecznej</a:t>
            </a:r>
          </a:p>
          <a:p>
            <a:pPr algn="ctr">
              <a:tabLst>
                <a:tab pos="1889125" algn="l"/>
              </a:tabLst>
            </a:pPr>
            <a:endParaRPr lang="pl-PL" sz="1600" b="1">
              <a:solidFill>
                <a:schemeClr val="bg2"/>
              </a:solidFill>
            </a:endParaRPr>
          </a:p>
          <a:p>
            <a:pPr algn="ctr">
              <a:lnSpc>
                <a:spcPct val="110000"/>
              </a:lnSpc>
              <a:tabLst>
                <a:tab pos="1889125" algn="l"/>
              </a:tabLst>
            </a:pPr>
            <a:r>
              <a:rPr lang="pl-PL" sz="2000" b="1">
                <a:solidFill>
                  <a:schemeClr val="bg2"/>
                </a:solidFill>
              </a:rPr>
              <a:t>131 wychodzi codziennie do 41 hospicjów, by razem z pracownikami </a:t>
            </a:r>
            <a:br>
              <a:rPr lang="pl-PL" sz="2000" b="1">
                <a:solidFill>
                  <a:schemeClr val="bg2"/>
                </a:solidFill>
              </a:rPr>
            </a:br>
            <a:r>
              <a:rPr lang="pl-PL" sz="2000" b="1">
                <a:solidFill>
                  <a:schemeClr val="bg2"/>
                </a:solidFill>
              </a:rPr>
              <a:t>i wolontariuszami pomagać ciężko chorym i umierającym</a:t>
            </a:r>
          </a:p>
        </p:txBody>
      </p:sp>
      <p:sp>
        <p:nvSpPr>
          <p:cNvPr id="39938" name="Text Box 4"/>
          <p:cNvSpPr txBox="1">
            <a:spLocks noChangeArrowheads="1"/>
          </p:cNvSpPr>
          <p:nvPr/>
        </p:nvSpPr>
        <p:spPr bwMode="auto">
          <a:xfrm>
            <a:off x="179388" y="566738"/>
            <a:ext cx="842486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sz="2400" b="1">
                <a:solidFill>
                  <a:schemeClr val="bg2"/>
                </a:solidFill>
              </a:rPr>
              <a:t>Więźniowie – wolontariusze hospicyjni w Polsce - 2014</a:t>
            </a:r>
          </a:p>
        </p:txBody>
      </p:sp>
      <p:pic>
        <p:nvPicPr>
          <p:cNvPr id="39939" name="Picture 4" descr="ODAweDYwMA,hospicjum_2-autor-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24075" y="4076700"/>
            <a:ext cx="4897438" cy="2633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7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765175"/>
            <a:ext cx="2592387" cy="259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378" name="Picture 6" descr="cityl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403350" y="3860800"/>
            <a:ext cx="4032250" cy="2687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379" name="Picture 9" descr="_SZB563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716463" y="549275"/>
            <a:ext cx="3600450" cy="2395538"/>
          </a:xfrm>
          <a:prstGeom prst="rect">
            <a:avLst/>
          </a:prstGeom>
          <a:noFill/>
          <a:ln w="9525">
            <a:solidFill>
              <a:srgbClr val="990000"/>
            </a:solidFill>
            <a:miter lim="800000"/>
            <a:headEnd/>
            <a:tailEnd/>
          </a:ln>
        </p:spPr>
      </p:pic>
      <p:graphicFrame>
        <p:nvGraphicFramePr>
          <p:cNvPr id="58376" name="Object 5"/>
          <p:cNvGraphicFramePr>
            <a:graphicFrameLocks noChangeAspect="1"/>
          </p:cNvGraphicFramePr>
          <p:nvPr/>
        </p:nvGraphicFramePr>
        <p:xfrm>
          <a:off x="4284663" y="1989138"/>
          <a:ext cx="1930400" cy="2738437"/>
        </p:xfrm>
        <a:graphic>
          <a:graphicData uri="http://schemas.openxmlformats.org/presentationml/2006/ole">
            <p:oleObj spid="_x0000_s58376" name="Acrobat Document" r:id="rId7" imgW="15311160" imgH="21690000" progId="AcroExch.Document">
              <p:link updateAutomatic="1"/>
            </p:oleObj>
          </a:graphicData>
        </a:graphic>
      </p:graphicFrame>
      <p:pic>
        <p:nvPicPr>
          <p:cNvPr id="58380" name="Picture 7" descr="plakat&amp;citylight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563938" y="2997200"/>
            <a:ext cx="1825625" cy="2592388"/>
          </a:xfrm>
          <a:prstGeom prst="rect">
            <a:avLst/>
          </a:prstGeom>
          <a:noFill/>
          <a:ln w="9525">
            <a:solidFill>
              <a:srgbClr val="990000"/>
            </a:solidFill>
            <a:miter lim="800000"/>
            <a:headEnd/>
            <a:tailEnd/>
          </a:ln>
        </p:spPr>
      </p:pic>
      <p:pic>
        <p:nvPicPr>
          <p:cNvPr id="58381" name="Picture 12" descr="LOGO_Dziennik_Baltycki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300788" y="3789363"/>
            <a:ext cx="6477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382" name="Picture 13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227763" y="4149725"/>
            <a:ext cx="863600" cy="3063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58383" name="Picture 14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6804025" y="3068638"/>
            <a:ext cx="792163" cy="3667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58384" name="Picture 15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7596188" y="3500438"/>
            <a:ext cx="1079500" cy="32543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58385" name="Picture 16" descr="tvn_24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6948488" y="3500438"/>
            <a:ext cx="504825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386" name="Picture 17" descr="gazeta_wyborcza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7885113" y="3860800"/>
            <a:ext cx="574675" cy="211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387" name="Picture 18" descr="radio gdan_1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7164388" y="4221163"/>
            <a:ext cx="576262" cy="20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388" name="Picture 19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8316913" y="4005263"/>
            <a:ext cx="647700" cy="2889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58389" name="Picture 20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6516688" y="3284538"/>
            <a:ext cx="425450" cy="4333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58390" name="Picture 15" descr="tvp1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7596188" y="3068638"/>
            <a:ext cx="1008062" cy="34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391" name="Picture 21"/>
          <p:cNvPicPr>
            <a:picLocks noChangeAspect="1" noChangeArrowheads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7380288" y="3860800"/>
            <a:ext cx="431800" cy="3222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58392" name="Picture 22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>
            <a:off x="7740650" y="4149725"/>
            <a:ext cx="647700" cy="2365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58393" name="Line 23"/>
          <p:cNvSpPr>
            <a:spLocks noChangeShapeType="1"/>
          </p:cNvSpPr>
          <p:nvPr/>
        </p:nvSpPr>
        <p:spPr bwMode="auto">
          <a:xfrm>
            <a:off x="2484438" y="2708275"/>
            <a:ext cx="720725" cy="504825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l-PL"/>
          </a:p>
        </p:txBody>
      </p:sp>
      <p:sp>
        <p:nvSpPr>
          <p:cNvPr id="58394" name="Line 24"/>
          <p:cNvSpPr>
            <a:spLocks noChangeShapeType="1"/>
          </p:cNvSpPr>
          <p:nvPr/>
        </p:nvSpPr>
        <p:spPr bwMode="auto">
          <a:xfrm>
            <a:off x="2124075" y="2924175"/>
            <a:ext cx="649288" cy="4318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l-PL"/>
          </a:p>
        </p:txBody>
      </p:sp>
      <p:sp>
        <p:nvSpPr>
          <p:cNvPr id="58395" name="Text Box 25"/>
          <p:cNvSpPr txBox="1">
            <a:spLocks noChangeArrowheads="1"/>
          </p:cNvSpPr>
          <p:nvPr/>
        </p:nvSpPr>
        <p:spPr bwMode="auto">
          <a:xfrm>
            <a:off x="179388" y="2276475"/>
            <a:ext cx="1792287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l-PL" sz="2000" b="1">
                <a:solidFill>
                  <a:schemeClr val="bg2"/>
                </a:solidFill>
              </a:rPr>
              <a:t>Hospicjum to</a:t>
            </a:r>
          </a:p>
          <a:p>
            <a:pPr algn="ctr"/>
            <a:r>
              <a:rPr lang="pl-PL" sz="2000" b="1">
                <a:solidFill>
                  <a:schemeClr val="bg2"/>
                </a:solidFill>
              </a:rPr>
              <a:t>umieralnia</a:t>
            </a:r>
          </a:p>
        </p:txBody>
      </p:sp>
      <p:pic>
        <p:nvPicPr>
          <p:cNvPr id="58396" name="Picture 27"/>
          <p:cNvPicPr>
            <a:picLocks noChangeAspect="1" noChangeArrowheads="1"/>
          </p:cNvPicPr>
          <p:nvPr/>
        </p:nvPicPr>
        <p:blipFill>
          <a:blip r:embed="rId21"/>
          <a:srcRect/>
          <a:stretch>
            <a:fillRect/>
          </a:stretch>
        </p:blipFill>
        <p:spPr bwMode="auto">
          <a:xfrm>
            <a:off x="5975350" y="5589588"/>
            <a:ext cx="3168650" cy="10128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58397" name="Line 28"/>
          <p:cNvSpPr>
            <a:spLocks noChangeShapeType="1"/>
          </p:cNvSpPr>
          <p:nvPr/>
        </p:nvSpPr>
        <p:spPr bwMode="auto">
          <a:xfrm>
            <a:off x="5940425" y="5013325"/>
            <a:ext cx="649288" cy="431800"/>
          </a:xfrm>
          <a:prstGeom prst="line">
            <a:avLst/>
          </a:prstGeom>
          <a:noFill/>
          <a:ln w="76200">
            <a:solidFill>
              <a:srgbClr val="CC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l-PL"/>
          </a:p>
        </p:txBody>
      </p:sp>
      <p:sp>
        <p:nvSpPr>
          <p:cNvPr id="58398" name="Line 29"/>
          <p:cNvSpPr>
            <a:spLocks noChangeShapeType="1"/>
          </p:cNvSpPr>
          <p:nvPr/>
        </p:nvSpPr>
        <p:spPr bwMode="auto">
          <a:xfrm>
            <a:off x="6443663" y="4868863"/>
            <a:ext cx="792162" cy="504825"/>
          </a:xfrm>
          <a:prstGeom prst="line">
            <a:avLst/>
          </a:prstGeom>
          <a:noFill/>
          <a:ln w="76200">
            <a:solidFill>
              <a:srgbClr val="CC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55875" y="2852738"/>
            <a:ext cx="3455988" cy="28209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60418" name="Picture 19" descr="IMG_1417_got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88125" y="3213100"/>
            <a:ext cx="2305050" cy="345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0419" name="Picture 5" descr="pap_wiezienie_cela_kraty_28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79388" y="1052513"/>
            <a:ext cx="3455987" cy="2284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0420" name="Line 6"/>
          <p:cNvSpPr>
            <a:spLocks noChangeShapeType="1"/>
          </p:cNvSpPr>
          <p:nvPr/>
        </p:nvSpPr>
        <p:spPr bwMode="auto">
          <a:xfrm>
            <a:off x="2771775" y="2852738"/>
            <a:ext cx="649288" cy="431800"/>
          </a:xfrm>
          <a:prstGeom prst="line">
            <a:avLst/>
          </a:prstGeom>
          <a:noFill/>
          <a:ln w="76200">
            <a:solidFill>
              <a:srgbClr val="CC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l-PL"/>
          </a:p>
        </p:txBody>
      </p:sp>
      <p:sp>
        <p:nvSpPr>
          <p:cNvPr id="60421" name="Line 7"/>
          <p:cNvSpPr>
            <a:spLocks noChangeShapeType="1"/>
          </p:cNvSpPr>
          <p:nvPr/>
        </p:nvSpPr>
        <p:spPr bwMode="auto">
          <a:xfrm>
            <a:off x="2339975" y="2924175"/>
            <a:ext cx="649288" cy="431800"/>
          </a:xfrm>
          <a:prstGeom prst="line">
            <a:avLst/>
          </a:prstGeom>
          <a:noFill/>
          <a:ln w="76200">
            <a:solidFill>
              <a:srgbClr val="CC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l-PL"/>
          </a:p>
        </p:txBody>
      </p:sp>
      <p:sp>
        <p:nvSpPr>
          <p:cNvPr id="60422" name="Line 8"/>
          <p:cNvSpPr>
            <a:spLocks noChangeShapeType="1"/>
          </p:cNvSpPr>
          <p:nvPr/>
        </p:nvSpPr>
        <p:spPr bwMode="auto">
          <a:xfrm>
            <a:off x="6084888" y="4508500"/>
            <a:ext cx="649287" cy="431800"/>
          </a:xfrm>
          <a:prstGeom prst="line">
            <a:avLst/>
          </a:prstGeom>
          <a:noFill/>
          <a:ln w="76200">
            <a:solidFill>
              <a:srgbClr val="CC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l-PL"/>
          </a:p>
        </p:txBody>
      </p:sp>
      <p:sp>
        <p:nvSpPr>
          <p:cNvPr id="60423" name="Line 9"/>
          <p:cNvSpPr>
            <a:spLocks noChangeShapeType="1"/>
          </p:cNvSpPr>
          <p:nvPr/>
        </p:nvSpPr>
        <p:spPr bwMode="auto">
          <a:xfrm>
            <a:off x="6084888" y="4868863"/>
            <a:ext cx="649287" cy="431800"/>
          </a:xfrm>
          <a:prstGeom prst="line">
            <a:avLst/>
          </a:prstGeom>
          <a:noFill/>
          <a:ln w="76200">
            <a:solidFill>
              <a:srgbClr val="CC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l-PL"/>
          </a:p>
        </p:txBody>
      </p:sp>
      <p:sp>
        <p:nvSpPr>
          <p:cNvPr id="60424" name="Rectangle 10"/>
          <p:cNvSpPr>
            <a:spLocks noChangeArrowheads="1"/>
          </p:cNvSpPr>
          <p:nvPr/>
        </p:nvSpPr>
        <p:spPr bwMode="auto">
          <a:xfrm>
            <a:off x="323850" y="2120900"/>
            <a:ext cx="330041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pl-PL" sz="2000" b="1">
                <a:solidFill>
                  <a:schemeClr val="bg1"/>
                </a:solidFill>
              </a:rPr>
              <a:t>Więźniom nie można ufać</a:t>
            </a:r>
          </a:p>
          <a:p>
            <a:r>
              <a:rPr lang="pl-PL" sz="2000" b="1">
                <a:solidFill>
                  <a:schemeClr val="bg1"/>
                </a:solidFill>
              </a:rPr>
              <a:t>i trzeba ich izolować</a:t>
            </a:r>
          </a:p>
        </p:txBody>
      </p:sp>
      <p:sp>
        <p:nvSpPr>
          <p:cNvPr id="60425" name="Rectangle 11"/>
          <p:cNvSpPr>
            <a:spLocks noChangeArrowheads="1"/>
          </p:cNvSpPr>
          <p:nvPr/>
        </p:nvSpPr>
        <p:spPr bwMode="auto">
          <a:xfrm>
            <a:off x="1258888" y="6156325"/>
            <a:ext cx="53562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r"/>
            <a:r>
              <a:rPr lang="pl-PL" sz="2000" b="1">
                <a:solidFill>
                  <a:schemeClr val="bg2"/>
                </a:solidFill>
              </a:rPr>
              <a:t>Więźniowie wolontariuszami opiekującymi </a:t>
            </a:r>
          </a:p>
          <a:p>
            <a:pPr algn="r"/>
            <a:r>
              <a:rPr lang="pl-PL" sz="2000" b="1">
                <a:solidFill>
                  <a:schemeClr val="bg2"/>
                </a:solidFill>
              </a:rPr>
              <a:t>się ciężko chorymi i umierającymi!</a:t>
            </a:r>
          </a:p>
        </p:txBody>
      </p:sp>
      <p:pic>
        <p:nvPicPr>
          <p:cNvPr id="60426" name="Picture 4" descr="Obraz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588125" y="981075"/>
            <a:ext cx="1360488" cy="191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0427" name="Picture 15" descr="uid_88f96da8197804f4e8104ca8bfda30da1258304208490_width_700_play_0_pos_3_gs_0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284663" y="692150"/>
            <a:ext cx="2160587" cy="162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0428" name="Picture 6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508625" y="1844675"/>
            <a:ext cx="1298575" cy="1871663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1"/>
          <p:cNvSpPr>
            <a:spLocks noGrp="1" noChangeArrowheads="1"/>
          </p:cNvSpPr>
          <p:nvPr>
            <p:ph type="title"/>
          </p:nvPr>
        </p:nvSpPr>
        <p:spPr>
          <a:xfrm>
            <a:off x="323850" y="404813"/>
            <a:ext cx="8820150" cy="1092200"/>
          </a:xfrm>
        </p:spPr>
        <p:txBody>
          <a:bodyPr tIns="16001"/>
          <a:lstStyle/>
          <a:p>
            <a:pPr eaLnBrk="1" hangingPunct="1">
              <a:tabLst>
                <a:tab pos="655638" algn="l"/>
                <a:tab pos="1312863" algn="l"/>
                <a:tab pos="1968500" algn="l"/>
                <a:tab pos="2625725" algn="l"/>
                <a:tab pos="3282950" algn="l"/>
                <a:tab pos="3938588" algn="l"/>
                <a:tab pos="4595813" algn="l"/>
                <a:tab pos="5253038" algn="l"/>
                <a:tab pos="5908675" algn="l"/>
                <a:tab pos="6565900" algn="l"/>
                <a:tab pos="7223125" algn="l"/>
                <a:tab pos="7878763" algn="l"/>
              </a:tabLst>
              <a:defRPr/>
            </a:pPr>
            <a:r>
              <a:rPr lang="pl-PL" sz="1800" b="1" dirty="0" smtClean="0">
                <a:solidFill>
                  <a:schemeClr val="accent2">
                    <a:lumMod val="50000"/>
                  </a:schemeClr>
                </a:solidFill>
              </a:rPr>
              <a:t>Dynamika rozwoju współpracy jednostek penitencjarnych</a:t>
            </a:r>
            <a:br>
              <a:rPr lang="pl-PL" sz="1800" b="1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pl-PL" sz="1800" b="1" dirty="0" smtClean="0">
                <a:solidFill>
                  <a:schemeClr val="accent2">
                    <a:lumMod val="50000"/>
                  </a:schemeClr>
                </a:solidFill>
              </a:rPr>
              <a:t> z oddziałami opieki paliatywno-hospicyjnej w Polsce</a:t>
            </a:r>
            <a:br>
              <a:rPr lang="pl-PL" sz="1800" b="1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pl-PL" sz="1800" b="1" dirty="0" smtClean="0">
                <a:solidFill>
                  <a:schemeClr val="accent2">
                    <a:lumMod val="50000"/>
                  </a:schemeClr>
                </a:solidFill>
              </a:rPr>
              <a:t>około 700 osób – tylu skazanych wolontariuszy pracowało </a:t>
            </a:r>
            <a:br>
              <a:rPr lang="pl-PL" sz="1800" b="1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pl-PL" sz="1800" b="1" dirty="0" smtClean="0">
                <a:solidFill>
                  <a:schemeClr val="accent2">
                    <a:lumMod val="50000"/>
                  </a:schemeClr>
                </a:solidFill>
              </a:rPr>
              <a:t>na rzecz oddziałów opieki paliatywno-hospicyjnej w 2011 roku – 29 ośrodków </a:t>
            </a:r>
          </a:p>
        </p:txBody>
      </p:sp>
      <p:graphicFrame>
        <p:nvGraphicFramePr>
          <p:cNvPr id="65538" name="Object 2"/>
          <p:cNvGraphicFramePr>
            <a:graphicFrameLocks noChangeAspect="1"/>
          </p:cNvGraphicFramePr>
          <p:nvPr/>
        </p:nvGraphicFramePr>
        <p:xfrm>
          <a:off x="0" y="1600200"/>
          <a:ext cx="8966200" cy="5257800"/>
        </p:xfrm>
        <a:graphic>
          <a:graphicData uri="http://schemas.openxmlformats.org/presentationml/2006/ole">
            <p:oleObj spid="_x0000_s65538" r:id="rId4" imgW="10505880" imgH="5438520" progId="">
              <p:embed/>
            </p:oleObj>
          </a:graphicData>
        </a:graphic>
      </p:graphicFrame>
      <p:pic>
        <p:nvPicPr>
          <p:cNvPr id="65540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054850" y="1795463"/>
            <a:ext cx="1803400" cy="12414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65541" name="Picture 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858000" y="5846763"/>
            <a:ext cx="2108200" cy="749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Text Box 4"/>
          <p:cNvSpPr txBox="1">
            <a:spLocks noChangeArrowheads="1"/>
          </p:cNvSpPr>
          <p:nvPr/>
        </p:nvSpPr>
        <p:spPr bwMode="auto">
          <a:xfrm>
            <a:off x="468313" y="476250"/>
            <a:ext cx="82804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sz="2400" b="1">
                <a:solidFill>
                  <a:schemeClr val="bg2"/>
                </a:solidFill>
              </a:rPr>
              <a:t>Więźniowie – wolontariusze w hospicjach: 2014 </a:t>
            </a:r>
          </a:p>
          <a:p>
            <a:pPr algn="ctr"/>
            <a:r>
              <a:rPr lang="pl-PL" sz="1600" b="1">
                <a:solidFill>
                  <a:schemeClr val="bg2"/>
                </a:solidFill>
              </a:rPr>
              <a:t>(dane zgromadzone przez mjr R. Witkowskiego, OISW Gdańsk)</a:t>
            </a:r>
          </a:p>
        </p:txBody>
      </p:sp>
      <p:graphicFrame>
        <p:nvGraphicFramePr>
          <p:cNvPr id="39182" name="Group 270"/>
          <p:cNvGraphicFramePr>
            <a:graphicFrameLocks noGrp="1"/>
          </p:cNvGraphicFramePr>
          <p:nvPr/>
        </p:nvGraphicFramePr>
        <p:xfrm>
          <a:off x="250825" y="1196975"/>
          <a:ext cx="8569325" cy="5180013"/>
        </p:xfrm>
        <a:graphic>
          <a:graphicData uri="http://schemas.openxmlformats.org/drawingml/2006/table">
            <a:tbl>
              <a:tblPr/>
              <a:tblGrid>
                <a:gridCol w="1225550"/>
                <a:gridCol w="1943100"/>
                <a:gridCol w="2365375"/>
                <a:gridCol w="3035300"/>
              </a:tblGrid>
              <a:tr h="7493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cs typeface="Arial" charset="0"/>
                        </a:rPr>
                        <a:t/>
                      </a:r>
                      <a:b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cs typeface="Arial" charset="0"/>
                        </a:rPr>
                      </a:b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cs typeface="Arial" charset="0"/>
                        </a:rPr>
                        <a:t>OISW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Ilość współpracujących ośrodków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Ilość skazanych – wolontariuszy kierowanych na co dzień 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Ilość skazanych – wolontariuszy, skierowanych od momentu podjęcia współpracy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Białystok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1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3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44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11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Bydgoszcz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5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16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139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Gdańsk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5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13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ok. 515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11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Katowice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5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12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81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Kraków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4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26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267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11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Lublin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3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8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177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 Łódź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1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2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24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11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 Opole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5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7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30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11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 Poznań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1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2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21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 Rzeszów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2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14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150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11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 Szczecin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4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11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60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Warszawa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4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15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97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11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 Wrocław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1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2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7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62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RAZEM</a:t>
                      </a:r>
                      <a:endParaRPr kumimoji="0" lang="pl-PL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charset="0"/>
                        <a:ea typeface="Arial Unicode MS" pitchFamily="34" charset="-128"/>
                        <a:cs typeface="Tahoma" pitchFamily="34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41</a:t>
                      </a:r>
                      <a:endParaRPr kumimoji="0" lang="pl-PL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charset="0"/>
                        <a:ea typeface="Arial Unicode MS" pitchFamily="34" charset="-128"/>
                        <a:cs typeface="Tahoma" pitchFamily="34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131</a:t>
                      </a:r>
                      <a:endParaRPr kumimoji="0" lang="pl-PL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charset="0"/>
                        <a:ea typeface="Arial Unicode MS" pitchFamily="34" charset="-128"/>
                        <a:cs typeface="Tahoma" pitchFamily="34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1612</a:t>
                      </a:r>
                      <a:endParaRPr kumimoji="0" lang="pl-PL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charset="0"/>
                        <a:ea typeface="Arial Unicode MS" pitchFamily="34" charset="-128"/>
                        <a:cs typeface="Tahoma" pitchFamily="34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67668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42300" y="0"/>
            <a:ext cx="901700" cy="6207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Text Box 4"/>
          <p:cNvSpPr txBox="1">
            <a:spLocks noChangeArrowheads="1"/>
          </p:cNvSpPr>
          <p:nvPr/>
        </p:nvSpPr>
        <p:spPr bwMode="auto">
          <a:xfrm>
            <a:off x="323850" y="620713"/>
            <a:ext cx="8569325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sz="2000" b="1">
                <a:solidFill>
                  <a:schemeClr val="bg2"/>
                </a:solidFill>
              </a:rPr>
              <a:t>Więźniowie – wolontariusze w ośrodkach pomocy społecznej: 2014</a:t>
            </a:r>
          </a:p>
          <a:p>
            <a:pPr algn="ctr"/>
            <a:r>
              <a:rPr lang="pl-PL" sz="1600" b="1">
                <a:solidFill>
                  <a:schemeClr val="bg2"/>
                </a:solidFill>
              </a:rPr>
              <a:t>(dane zgromadzone przez mjr R. Witkowskiego, OISW Gdańsk)</a:t>
            </a:r>
          </a:p>
          <a:p>
            <a:pPr algn="ctr"/>
            <a:endParaRPr lang="pl-PL" sz="2000" b="1">
              <a:solidFill>
                <a:schemeClr val="bg2"/>
              </a:solidFill>
            </a:endParaRPr>
          </a:p>
        </p:txBody>
      </p:sp>
      <p:graphicFrame>
        <p:nvGraphicFramePr>
          <p:cNvPr id="41257" name="Group 297"/>
          <p:cNvGraphicFramePr>
            <a:graphicFrameLocks noGrp="1"/>
          </p:cNvGraphicFramePr>
          <p:nvPr/>
        </p:nvGraphicFramePr>
        <p:xfrm>
          <a:off x="250825" y="1268413"/>
          <a:ext cx="8424863" cy="5364162"/>
        </p:xfrm>
        <a:graphic>
          <a:graphicData uri="http://schemas.openxmlformats.org/drawingml/2006/table">
            <a:tbl>
              <a:tblPr/>
              <a:tblGrid>
                <a:gridCol w="1152525"/>
                <a:gridCol w="1584325"/>
                <a:gridCol w="2376488"/>
                <a:gridCol w="3311525"/>
              </a:tblGrid>
              <a:tr h="244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cs typeface="Tahoma" pitchFamily="34" charset="0"/>
                        </a:rPr>
                        <a:t/>
                      </a:r>
                      <a:b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cs typeface="Tahoma" pitchFamily="34" charset="0"/>
                        </a:rPr>
                      </a:b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OISW</a:t>
                      </a:r>
                      <a:endParaRPr kumimoji="0" lang="pl-PL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Ilość współpracujących ośrodków 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Ilość skazanych – wolontariuszy kierowanych na co dzień 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Ilość skazanych – wolontariuszy, skierowanych od momentu podjęcia współpracy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Białystok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2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10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99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51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Bydgoszcz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12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44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427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5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Gdańsk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6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17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192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Katowice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10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45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443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Koszalin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5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21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229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Kraków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32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102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1531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Lublin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15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60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1769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Olsztyn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2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6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76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Opole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8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27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174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Poznań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3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7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72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Rzeszów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8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58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1007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Szczecin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7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41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397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Warszawa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15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59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770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Wrocław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3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3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9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RAZEM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128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500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7195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69721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42300" y="0"/>
            <a:ext cx="901700" cy="6207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Text Box 4"/>
          <p:cNvSpPr txBox="1">
            <a:spLocks noChangeArrowheads="1"/>
          </p:cNvSpPr>
          <p:nvPr/>
        </p:nvSpPr>
        <p:spPr bwMode="auto">
          <a:xfrm>
            <a:off x="0" y="566738"/>
            <a:ext cx="9036050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sz="2000" b="1">
                <a:solidFill>
                  <a:schemeClr val="bg2"/>
                </a:solidFill>
              </a:rPr>
              <a:t>Więźniowie – wolontariusze w ochronie zdrowia-szpitale, ZOL, ZPO-2014</a:t>
            </a:r>
          </a:p>
          <a:p>
            <a:pPr algn="ctr"/>
            <a:r>
              <a:rPr lang="pl-PL" sz="1600" b="1">
                <a:solidFill>
                  <a:schemeClr val="bg2"/>
                </a:solidFill>
              </a:rPr>
              <a:t>(dane zgromadzone przez mjr R. Witkowskiego, OISW Gdańsk)</a:t>
            </a:r>
          </a:p>
          <a:p>
            <a:pPr algn="ctr"/>
            <a:endParaRPr lang="pl-PL" sz="2000" b="1">
              <a:solidFill>
                <a:schemeClr val="bg2"/>
              </a:solidFill>
            </a:endParaRPr>
          </a:p>
        </p:txBody>
      </p:sp>
      <p:graphicFrame>
        <p:nvGraphicFramePr>
          <p:cNvPr id="43271" name="Group 263"/>
          <p:cNvGraphicFramePr>
            <a:graphicFrameLocks noGrp="1"/>
          </p:cNvGraphicFramePr>
          <p:nvPr/>
        </p:nvGraphicFramePr>
        <p:xfrm>
          <a:off x="323850" y="1484313"/>
          <a:ext cx="8496300" cy="4897437"/>
        </p:xfrm>
        <a:graphic>
          <a:graphicData uri="http://schemas.openxmlformats.org/drawingml/2006/table">
            <a:tbl>
              <a:tblPr/>
              <a:tblGrid>
                <a:gridCol w="1223963"/>
                <a:gridCol w="1871662"/>
                <a:gridCol w="2232025"/>
                <a:gridCol w="3168650"/>
              </a:tblGrid>
              <a:tr h="8143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/>
                      </a:r>
                      <a:b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</a:b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OISW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Ilość współpracujących instytucji 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Ilość skazanych – wolontariuszy kierowanych na co dzień 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Ilość skazanych – wolontariuszy, skierowanych od momentu podjęcia współpracy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9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Bydgoszcz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5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14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183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9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Gdańsk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4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14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117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79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Katowice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7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48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197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9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Kraków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6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14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199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9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Lublin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18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48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1433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9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Olsztyn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1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1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7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79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Opole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6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19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197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9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Poznań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2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9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cs typeface="Tahoma" pitchFamily="34" charset="0"/>
                        </a:rPr>
                        <a:t>ok.</a:t>
                      </a: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158</a:t>
                      </a:r>
                      <a:endParaRPr kumimoji="0" lang="pl-PL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9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Rzeszów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7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36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372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9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Szczecin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5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15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164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9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Warszawa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5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75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668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79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Wrocław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11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60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428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30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RAZEM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77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353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ahoma" pitchFamily="34" charset="0"/>
                        </a:rPr>
                        <a:t>4123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71759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42300" y="0"/>
            <a:ext cx="901700" cy="6207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Rectangle 4"/>
          <p:cNvSpPr>
            <a:spLocks noChangeArrowheads="1"/>
          </p:cNvSpPr>
          <p:nvPr/>
        </p:nvSpPr>
        <p:spPr bwMode="auto">
          <a:xfrm>
            <a:off x="250825" y="765175"/>
            <a:ext cx="8642350" cy="574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l-PL" sz="2000" b="1">
                <a:solidFill>
                  <a:schemeClr val="bg2"/>
                </a:solidFill>
              </a:rPr>
              <a:t>Więźniowie – wolontariuszami w hospicjach jako INSPIRACJA do rozwoju wolontariatu w różnych formach</a:t>
            </a:r>
          </a:p>
          <a:p>
            <a:pPr>
              <a:spcBef>
                <a:spcPct val="50000"/>
              </a:spcBef>
            </a:pPr>
            <a:r>
              <a:rPr lang="pl-PL"/>
              <a:t/>
            </a:r>
            <a:br>
              <a:rPr lang="pl-PL"/>
            </a:br>
            <a:r>
              <a:rPr lang="pl-PL" sz="2000" b="1">
                <a:solidFill>
                  <a:schemeClr val="bg2"/>
                </a:solidFill>
              </a:rPr>
              <a:t>2002:</a:t>
            </a:r>
            <a:r>
              <a:rPr lang="pl-PL" sz="2000">
                <a:solidFill>
                  <a:schemeClr val="bg2"/>
                </a:solidFill>
              </a:rPr>
              <a:t> jedno Hospicjum w Gdańsku, które podjęło współpracę </a:t>
            </a:r>
            <a:br>
              <a:rPr lang="pl-PL" sz="2000">
                <a:solidFill>
                  <a:schemeClr val="bg2"/>
                </a:solidFill>
              </a:rPr>
            </a:br>
            <a:r>
              <a:rPr lang="pl-PL" sz="2000">
                <a:solidFill>
                  <a:schemeClr val="bg2"/>
                </a:solidFill>
              </a:rPr>
              <a:t>	z Zakładem Karnym Gdańsk-Przeróbka i OISW Gdańsk.</a:t>
            </a:r>
          </a:p>
          <a:p>
            <a:pPr>
              <a:spcBef>
                <a:spcPct val="50000"/>
              </a:spcBef>
            </a:pPr>
            <a:r>
              <a:rPr lang="pl-PL" sz="2000" b="1">
                <a:solidFill>
                  <a:schemeClr val="bg2"/>
                </a:solidFill>
              </a:rPr>
              <a:t>2009:</a:t>
            </a:r>
            <a:r>
              <a:rPr lang="pl-PL" sz="2000">
                <a:solidFill>
                  <a:schemeClr val="bg2"/>
                </a:solidFill>
              </a:rPr>
              <a:t> 15 ośrodków paliatywno-hospicyjnych współpracujących </a:t>
            </a:r>
            <a:br>
              <a:rPr lang="pl-PL" sz="2000">
                <a:solidFill>
                  <a:schemeClr val="bg2"/>
                </a:solidFill>
              </a:rPr>
            </a:br>
            <a:r>
              <a:rPr lang="pl-PL" sz="2000">
                <a:solidFill>
                  <a:schemeClr val="bg2"/>
                </a:solidFill>
              </a:rPr>
              <a:t>	z więźniami-wolontariuszami w ramach projektu WHAT.</a:t>
            </a:r>
          </a:p>
          <a:p>
            <a:pPr>
              <a:spcBef>
                <a:spcPct val="50000"/>
              </a:spcBef>
            </a:pPr>
            <a:r>
              <a:rPr lang="pl-PL" sz="2000" b="1">
                <a:solidFill>
                  <a:schemeClr val="bg2"/>
                </a:solidFill>
              </a:rPr>
              <a:t>2012:</a:t>
            </a:r>
            <a:r>
              <a:rPr lang="pl-PL" sz="2000">
                <a:solidFill>
                  <a:schemeClr val="bg2"/>
                </a:solidFill>
              </a:rPr>
              <a:t> 30 ośrodków paliatywno-hospicyjnych współpracuje z więźniami-	wolontariuszami, mimo zakończenia działań w ramach projektu 	WHAT.</a:t>
            </a:r>
          </a:p>
          <a:p>
            <a:pPr>
              <a:spcBef>
                <a:spcPct val="50000"/>
              </a:spcBef>
            </a:pPr>
            <a:r>
              <a:rPr lang="pl-PL" sz="2000" b="1">
                <a:solidFill>
                  <a:schemeClr val="bg2"/>
                </a:solidFill>
              </a:rPr>
              <a:t>2014:</a:t>
            </a:r>
            <a:r>
              <a:rPr lang="pl-PL" sz="2000">
                <a:solidFill>
                  <a:schemeClr val="bg2"/>
                </a:solidFill>
              </a:rPr>
              <a:t> 41 ośrodków paliatywno-hospicyjnych korzysta z więźniów-	wolontariuszy w działaniach ośrodków i przy opiece nad chorymi</a:t>
            </a:r>
          </a:p>
          <a:p>
            <a:pPr>
              <a:spcBef>
                <a:spcPct val="50000"/>
              </a:spcBef>
            </a:pPr>
            <a:r>
              <a:rPr lang="pl-PL" sz="2000">
                <a:solidFill>
                  <a:schemeClr val="bg2"/>
                </a:solidFill>
              </a:rPr>
              <a:t>Temat wolontariatu hospicyjnego i pomocowego osób odosobnionych, ale także zagrożonych wykluczeniem– wzbudza duże zainteresowanie ekspertów i będzie przedmiotem szerszych badań we współpracy z CZSW oraz publikacji polskich i międzynarodowych.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Rectangle 4"/>
          <p:cNvSpPr>
            <a:spLocks noChangeArrowheads="1"/>
          </p:cNvSpPr>
          <p:nvPr/>
        </p:nvSpPr>
        <p:spPr bwMode="auto">
          <a:xfrm>
            <a:off x="250825" y="765175"/>
            <a:ext cx="8424863" cy="141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l-PL" sz="2000" b="1">
                <a:solidFill>
                  <a:schemeClr val="bg2"/>
                </a:solidFill>
              </a:rPr>
              <a:t>Więźniowie – wolontariuszami w hospicjach jako INSPIRACJA </a:t>
            </a:r>
            <a:br>
              <a:rPr lang="pl-PL" sz="2000" b="1">
                <a:solidFill>
                  <a:schemeClr val="bg2"/>
                </a:solidFill>
              </a:rPr>
            </a:br>
            <a:r>
              <a:rPr lang="pl-PL" sz="2000" b="1">
                <a:solidFill>
                  <a:schemeClr val="bg2"/>
                </a:solidFill>
              </a:rPr>
              <a:t>do rozwoju wolontariatu w różnych formach</a:t>
            </a:r>
          </a:p>
          <a:p>
            <a:pPr>
              <a:spcBef>
                <a:spcPct val="50000"/>
              </a:spcBef>
            </a:pPr>
            <a:r>
              <a:rPr lang="pl-PL"/>
              <a:t/>
            </a:r>
            <a:br>
              <a:rPr lang="pl-PL"/>
            </a:br>
            <a:endParaRPr lang="pl-PL" sz="2000">
              <a:solidFill>
                <a:schemeClr val="bg2"/>
              </a:solidFill>
            </a:endParaRPr>
          </a:p>
        </p:txBody>
      </p:sp>
      <p:pic>
        <p:nvPicPr>
          <p:cNvPr id="75778" name="Picture 4" descr="181860-Wolontariusze-wiezienni-pomagajacy-w-hospicjum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9750" y="1628775"/>
            <a:ext cx="3816350" cy="2541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5779" name="Picture 6" descr="10-as-ino-wolontariat-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59338" y="1628775"/>
            <a:ext cx="3384550" cy="25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5780" name="AutoShape 8" descr="2Q==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5781" name="AutoShape 10" descr="_MG_5001"/>
          <p:cNvSpPr>
            <a:spLocks noChangeAspect="1" noChangeArrowheads="1"/>
          </p:cNvSpPr>
          <p:nvPr/>
        </p:nvSpPr>
        <p:spPr bwMode="auto">
          <a:xfrm>
            <a:off x="1714500" y="1466850"/>
            <a:ext cx="5715000" cy="392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5782" name="Rectangle 14"/>
          <p:cNvSpPr>
            <a:spLocks noChangeArrowheads="1"/>
          </p:cNvSpPr>
          <p:nvPr/>
        </p:nvSpPr>
        <p:spPr bwMode="auto">
          <a:xfrm>
            <a:off x="323850" y="4351338"/>
            <a:ext cx="8351838" cy="2328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pl-PL">
                <a:solidFill>
                  <a:schemeClr val="bg2"/>
                </a:solidFill>
              </a:rPr>
              <a:t>"dzięki temu, jakim tam jestem człowiekiem mogę udowodnić, </a:t>
            </a:r>
            <a:br>
              <a:rPr lang="pl-PL">
                <a:solidFill>
                  <a:schemeClr val="bg2"/>
                </a:solidFill>
              </a:rPr>
            </a:br>
            <a:r>
              <a:rPr lang="pl-PL">
                <a:solidFill>
                  <a:schemeClr val="bg2"/>
                </a:solidFill>
              </a:rPr>
              <a:t>że jestem normalnym człowiekiem i zasługuję na drugą szansę </a:t>
            </a:r>
            <a:br>
              <a:rPr lang="pl-PL">
                <a:solidFill>
                  <a:schemeClr val="bg2"/>
                </a:solidFill>
              </a:rPr>
            </a:br>
            <a:r>
              <a:rPr lang="pl-PL">
                <a:solidFill>
                  <a:schemeClr val="bg2"/>
                </a:solidFill>
              </a:rPr>
              <a:t>oraz pokazać, że potrafię robić coś dobrze i uczciwie"</a:t>
            </a:r>
            <a:br>
              <a:rPr lang="pl-PL">
                <a:solidFill>
                  <a:schemeClr val="bg2"/>
                </a:solidFill>
              </a:rPr>
            </a:br>
            <a:r>
              <a:rPr lang="pl-PL" sz="1400" i="1"/>
              <a:t/>
            </a:r>
            <a:br>
              <a:rPr lang="pl-PL" sz="1400" i="1"/>
            </a:br>
            <a:r>
              <a:rPr lang="pl-PL">
                <a:solidFill>
                  <a:schemeClr val="bg2"/>
                </a:solidFill>
              </a:rPr>
              <a:t>"w moim życiu odkąd pracuję w hospicjum trochę się zmieniło - jestem bardziej cierpliwy, wyrozumiały, milszy, mam inne podejście do starszych ludzi; </a:t>
            </a:r>
            <a:br>
              <a:rPr lang="pl-PL">
                <a:solidFill>
                  <a:schemeClr val="bg2"/>
                </a:solidFill>
              </a:rPr>
            </a:br>
            <a:r>
              <a:rPr lang="pl-PL">
                <a:solidFill>
                  <a:schemeClr val="bg2"/>
                </a:solidFill>
              </a:rPr>
              <a:t>ta praca pomogła mi w przemyśleniach co dalej mogę robić ze swoim życiem".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5" name="Rectangle 4"/>
          <p:cNvSpPr>
            <a:spLocks noChangeArrowheads="1"/>
          </p:cNvSpPr>
          <p:nvPr/>
        </p:nvSpPr>
        <p:spPr bwMode="auto">
          <a:xfrm>
            <a:off x="250825" y="765175"/>
            <a:ext cx="8424863" cy="97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l-PL"/>
              <a:t/>
            </a:r>
            <a:br>
              <a:rPr lang="pl-PL"/>
            </a:br>
            <a:endParaRPr lang="pl-PL" sz="2000"/>
          </a:p>
          <a:p>
            <a:r>
              <a:rPr lang="pl-PL" sz="2000" b="1"/>
              <a:t> </a:t>
            </a:r>
            <a:endParaRPr lang="pl-PL" sz="2000"/>
          </a:p>
        </p:txBody>
      </p:sp>
      <p:pic>
        <p:nvPicPr>
          <p:cNvPr id="77826" name="Picture 3" descr="_MG_500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1412875"/>
            <a:ext cx="3384550" cy="232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7827" name="Rectangle 4"/>
          <p:cNvSpPr>
            <a:spLocks noChangeArrowheads="1"/>
          </p:cNvSpPr>
          <p:nvPr/>
        </p:nvSpPr>
        <p:spPr bwMode="auto">
          <a:xfrm>
            <a:off x="539750" y="620713"/>
            <a:ext cx="78486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pl-PL" sz="2000" b="1">
                <a:solidFill>
                  <a:schemeClr val="bg2"/>
                </a:solidFill>
              </a:rPr>
              <a:t>Kryształowa Waga Wymiaru Sprawiedliwości dla Polski: 2009</a:t>
            </a:r>
          </a:p>
          <a:p>
            <a:pPr eaLnBrk="0" hangingPunct="0"/>
            <a:endParaRPr lang="pl-PL" sz="2000"/>
          </a:p>
        </p:txBody>
      </p:sp>
      <p:sp>
        <p:nvSpPr>
          <p:cNvPr id="77828" name="Rectangle 6"/>
          <p:cNvSpPr>
            <a:spLocks noChangeArrowheads="1"/>
          </p:cNvSpPr>
          <p:nvPr/>
        </p:nvSpPr>
        <p:spPr bwMode="auto">
          <a:xfrm>
            <a:off x="3924300" y="1412875"/>
            <a:ext cx="5040313" cy="220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lang="pl-PL">
                <a:solidFill>
                  <a:schemeClr val="bg2"/>
                </a:solidFill>
              </a:rPr>
              <a:t>Służba Więzienna przedstawiła w konkursie, projekt "Wolontariat skazanych w Polsce" - nowatorską formę współpracy z hospicjami </a:t>
            </a:r>
            <a:br>
              <a:rPr lang="pl-PL">
                <a:solidFill>
                  <a:schemeClr val="bg2"/>
                </a:solidFill>
              </a:rPr>
            </a:br>
            <a:r>
              <a:rPr lang="pl-PL">
                <a:solidFill>
                  <a:schemeClr val="bg2"/>
                </a:solidFill>
              </a:rPr>
              <a:t>i domami pomocy społecznej dla osób niepełnosprawnych i w podeszłym wieku, polegającą na zatrudnianiu osób pozbawionych wolności jako wolontariuszy. </a:t>
            </a:r>
          </a:p>
        </p:txBody>
      </p:sp>
      <p:sp>
        <p:nvSpPr>
          <p:cNvPr id="77829" name="Rectangle 7"/>
          <p:cNvSpPr>
            <a:spLocks noChangeArrowheads="1"/>
          </p:cNvSpPr>
          <p:nvPr/>
        </p:nvSpPr>
        <p:spPr bwMode="auto">
          <a:xfrm>
            <a:off x="395288" y="4149725"/>
            <a:ext cx="8497887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>
                <a:solidFill>
                  <a:schemeClr val="bg2"/>
                </a:solidFill>
              </a:rPr>
              <a:t>Dzięki możliwości zatrudnienia wolontariuszy - skazanych przez hospicja i domy pomocy społecznej, jednostki penitencjarne zyskały wiele nowych form oddziaływań penitencjarnych, którym skazani zostają poddani w trakcie odbywania kary pozbawienia wolności. </a:t>
            </a:r>
          </a:p>
          <a:p>
            <a:endParaRPr lang="pl-PL">
              <a:solidFill>
                <a:schemeClr val="bg2"/>
              </a:solidFill>
            </a:endParaRPr>
          </a:p>
          <a:p>
            <a:r>
              <a:rPr lang="pl-PL">
                <a:solidFill>
                  <a:schemeClr val="bg2"/>
                </a:solidFill>
              </a:rPr>
              <a:t>W efekcie prowadzonych działań wielu skazanych po zakończeniu odbywania kary pozbawienia wolności kontynuuje rozpoczętą w zakładzie karnym pracę wolontariusza.  Dobra praktyka w filmie: „Pokonać uprzedzenia”, Gdańsk 2008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3" name="Rectangle 5"/>
          <p:cNvSpPr>
            <a:spLocks noChangeArrowheads="1"/>
          </p:cNvSpPr>
          <p:nvPr/>
        </p:nvSpPr>
        <p:spPr bwMode="auto">
          <a:xfrm>
            <a:off x="684213" y="549275"/>
            <a:ext cx="80200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2000" b="1">
                <a:solidFill>
                  <a:schemeClr val="bg2"/>
                </a:solidFill>
              </a:rPr>
              <a:t>Więźniowie – wolontariuszami- wyzwania i zadania na przyszłość</a:t>
            </a:r>
          </a:p>
        </p:txBody>
      </p:sp>
      <p:sp>
        <p:nvSpPr>
          <p:cNvPr id="3" name="Prostokąt 2"/>
          <p:cNvSpPr/>
          <p:nvPr/>
        </p:nvSpPr>
        <p:spPr>
          <a:xfrm>
            <a:off x="250825" y="1125538"/>
            <a:ext cx="8605838" cy="51879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  <a:defRPr/>
            </a:pPr>
            <a:r>
              <a:rPr lang="pl-PL" b="1" dirty="0">
                <a:solidFill>
                  <a:schemeClr val="accent1">
                    <a:lumMod val="25000"/>
                  </a:schemeClr>
                </a:solidFill>
              </a:rPr>
              <a:t>2012 Rok - European </a:t>
            </a:r>
            <a:r>
              <a:rPr lang="pl-PL" b="1" dirty="0" err="1">
                <a:solidFill>
                  <a:schemeClr val="accent1">
                    <a:lumMod val="25000"/>
                  </a:schemeClr>
                </a:solidFill>
              </a:rPr>
              <a:t>Journal</a:t>
            </a:r>
            <a:r>
              <a:rPr lang="pl-PL" b="1" dirty="0">
                <a:solidFill>
                  <a:schemeClr val="accent1">
                    <a:lumMod val="25000"/>
                  </a:schemeClr>
                </a:solidFill>
              </a:rPr>
              <a:t> of Palliative Care; </a:t>
            </a:r>
          </a:p>
          <a:p>
            <a:pPr>
              <a:lnSpc>
                <a:spcPct val="80000"/>
              </a:lnSpc>
              <a:spcBef>
                <a:spcPct val="20000"/>
              </a:spcBef>
              <a:defRPr/>
            </a:pPr>
            <a:r>
              <a:rPr lang="pl-PL" b="1" dirty="0">
                <a:solidFill>
                  <a:schemeClr val="accent1">
                    <a:lumMod val="25000"/>
                  </a:schemeClr>
                </a:solidFill>
              </a:rPr>
              <a:t>prośba o informacje I badania związane z nieznanym w Europie „fenomenem” wolontariatu osób skazanych  w publicznych ośrodkach paliatywno-hospicyjnych -  publikacja artykułu: „</a:t>
            </a:r>
            <a:r>
              <a:rPr lang="pl-PL" b="1" dirty="0" err="1">
                <a:solidFill>
                  <a:schemeClr val="accent1">
                    <a:lumMod val="25000"/>
                  </a:schemeClr>
                </a:solidFill>
              </a:rPr>
              <a:t>Prisoners</a:t>
            </a:r>
            <a:r>
              <a:rPr lang="pl-PL" b="1" dirty="0">
                <a:solidFill>
                  <a:schemeClr val="accent1">
                    <a:lumMod val="25000"/>
                  </a:schemeClr>
                </a:solidFill>
              </a:rPr>
              <a:t> as </a:t>
            </a:r>
            <a:r>
              <a:rPr lang="pl-PL" b="1" dirty="0" err="1">
                <a:solidFill>
                  <a:schemeClr val="accent1">
                    <a:lumMod val="25000"/>
                  </a:schemeClr>
                </a:solidFill>
              </a:rPr>
              <a:t>volunteers</a:t>
            </a:r>
            <a:r>
              <a:rPr lang="pl-PL" b="1" dirty="0">
                <a:solidFill>
                  <a:schemeClr val="accent1">
                    <a:lumMod val="25000"/>
                  </a:schemeClr>
                </a:solidFill>
              </a:rPr>
              <a:t> in Poland.”</a:t>
            </a:r>
          </a:p>
          <a:p>
            <a:pPr>
              <a:lnSpc>
                <a:spcPct val="80000"/>
              </a:lnSpc>
              <a:spcBef>
                <a:spcPct val="20000"/>
              </a:spcBef>
              <a:defRPr/>
            </a:pPr>
            <a:endParaRPr lang="pl-PL" b="1" dirty="0">
              <a:solidFill>
                <a:schemeClr val="accent1">
                  <a:lumMod val="25000"/>
                </a:schemeClr>
              </a:solidFill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defRPr/>
            </a:pPr>
            <a:r>
              <a:rPr lang="pl-PL" b="1" dirty="0">
                <a:solidFill>
                  <a:schemeClr val="accent1">
                    <a:lumMod val="25000"/>
                  </a:schemeClr>
                </a:solidFill>
              </a:rPr>
              <a:t>W USA i w Europie istnieją ośrodki paliatywno-hospicyjne w strukturach penitencjarnych, gdzie więźniowie są wolontariuszami dla skazanych odsiadujących swoje wyroki, umierających w tychże instytucjach</a:t>
            </a:r>
          </a:p>
          <a:p>
            <a:pPr>
              <a:lnSpc>
                <a:spcPct val="80000"/>
              </a:lnSpc>
              <a:spcBef>
                <a:spcPct val="20000"/>
              </a:spcBef>
              <a:defRPr/>
            </a:pPr>
            <a:endParaRPr lang="pl-PL" b="1" dirty="0">
              <a:solidFill>
                <a:schemeClr val="accent1">
                  <a:lumMod val="25000"/>
                </a:schemeClr>
              </a:solidFill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defRPr/>
            </a:pPr>
            <a:r>
              <a:rPr lang="pl-PL" b="1" dirty="0">
                <a:solidFill>
                  <a:schemeClr val="accent1">
                    <a:lumMod val="25000"/>
                  </a:schemeClr>
                </a:solidFill>
              </a:rPr>
              <a:t>POLSKA  - zaangażowanie skazanych do wolontariatu </a:t>
            </a:r>
          </a:p>
          <a:p>
            <a:pPr>
              <a:lnSpc>
                <a:spcPct val="80000"/>
              </a:lnSpc>
              <a:spcBef>
                <a:spcPct val="20000"/>
              </a:spcBef>
              <a:defRPr/>
            </a:pPr>
            <a:r>
              <a:rPr lang="pl-PL" b="1" dirty="0">
                <a:solidFill>
                  <a:schemeClr val="accent1">
                    <a:lumMod val="25000"/>
                  </a:schemeClr>
                </a:solidFill>
              </a:rPr>
              <a:t>w hospicjach, instytucjach ochrony zdrowia i pomocy społecznej poprzedzone szkoleniem wolontariatu „medycznego” jest działaniem innowacyjnym, wysoko ocenianym zarówno przez personel ośrodków opiekuńczych, personel ośrodków resocjalizacyjnych, a także ceniony przez skazanych, mających możliwość zdobycia nowych kompetencji oraz rozpoczęcia nowego etapu – związanego z emocjonalnymi i </a:t>
            </a:r>
            <a:r>
              <a:rPr lang="pl-PL" b="1" dirty="0" err="1">
                <a:solidFill>
                  <a:schemeClr val="accent1">
                    <a:lumMod val="25000"/>
                  </a:schemeClr>
                </a:solidFill>
              </a:rPr>
              <a:t>egzystencjalnami</a:t>
            </a:r>
            <a:r>
              <a:rPr lang="pl-PL" b="1" dirty="0">
                <a:solidFill>
                  <a:schemeClr val="accent1">
                    <a:lumMod val="25000"/>
                  </a:schemeClr>
                </a:solidFill>
              </a:rPr>
              <a:t> zmianami w ich życiu – w wyniku udziału w opiece</a:t>
            </a:r>
          </a:p>
          <a:p>
            <a:pPr>
              <a:lnSpc>
                <a:spcPct val="80000"/>
              </a:lnSpc>
              <a:spcBef>
                <a:spcPct val="20000"/>
              </a:spcBef>
              <a:defRPr/>
            </a:pPr>
            <a:endParaRPr lang="pl-PL" b="1" dirty="0">
              <a:solidFill>
                <a:schemeClr val="accent1">
                  <a:lumMod val="25000"/>
                </a:schemeClr>
              </a:solidFill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defRPr/>
            </a:pPr>
            <a:r>
              <a:rPr lang="pl-PL" b="1" dirty="0">
                <a:solidFill>
                  <a:schemeClr val="accent1">
                    <a:lumMod val="25000"/>
                  </a:schemeClr>
                </a:solidFill>
              </a:rPr>
              <a:t>W przygotowaniu kolejne badania, publikacje i podręcznik o wolontariacie jako nowatorskim narzędziu w procesie resocjalizacji</a:t>
            </a:r>
            <a:endParaRPr lang="pl-PL" b="1" dirty="0">
              <a:solidFill>
                <a:schemeClr val="accent1">
                  <a:lumMod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3"/>
          <p:cNvSpPr>
            <a:spLocks noChangeArrowheads="1"/>
          </p:cNvSpPr>
          <p:nvPr/>
        </p:nvSpPr>
        <p:spPr bwMode="auto">
          <a:xfrm>
            <a:off x="611188" y="1198563"/>
            <a:ext cx="7921625" cy="594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tabLst>
                <a:tab pos="1889125" algn="l"/>
              </a:tabLst>
              <a:defRPr/>
            </a:pPr>
            <a:r>
              <a:rPr lang="pl-PL" sz="2000" b="1" dirty="0">
                <a:solidFill>
                  <a:schemeClr val="bg2"/>
                </a:solidFill>
              </a:rPr>
              <a:t>WOLONTARIAT JAKO NARZĘDZIE RESOCJALIZACYJNE</a:t>
            </a:r>
          </a:p>
          <a:p>
            <a:pPr algn="ctr">
              <a:tabLst>
                <a:tab pos="1889125" algn="l"/>
              </a:tabLst>
              <a:defRPr/>
            </a:pPr>
            <a:endParaRPr lang="pl-PL" sz="2000" b="1" dirty="0">
              <a:solidFill>
                <a:schemeClr val="bg2"/>
              </a:solidFill>
            </a:endParaRPr>
          </a:p>
          <a:p>
            <a:pPr algn="ctr">
              <a:tabLst>
                <a:tab pos="1889125" algn="l"/>
              </a:tabLst>
              <a:defRPr/>
            </a:pPr>
            <a:r>
              <a:rPr lang="pl-PL" sz="2000" b="1" dirty="0">
                <a:solidFill>
                  <a:schemeClr val="bg2"/>
                </a:solidFill>
              </a:rPr>
              <a:t>DEFINICJE i DOBRE PRAKTYKI WOLONTARIATU SKAZANYCH – dalsza promocja w kraju i na arenie międzynarodowej</a:t>
            </a:r>
            <a:endParaRPr lang="pl-PL" sz="2000" b="1" dirty="0">
              <a:solidFill>
                <a:schemeClr val="bg2"/>
              </a:solidFill>
            </a:endParaRPr>
          </a:p>
          <a:p>
            <a:pPr algn="ctr">
              <a:tabLst>
                <a:tab pos="1889125" algn="l"/>
              </a:tabLst>
              <a:defRPr/>
            </a:pPr>
            <a:endParaRPr lang="pl-PL" sz="2000" b="1" dirty="0">
              <a:solidFill>
                <a:schemeClr val="bg2"/>
              </a:solidFill>
            </a:endParaRPr>
          </a:p>
          <a:p>
            <a:pPr algn="ctr">
              <a:tabLst>
                <a:tab pos="1889125" algn="l"/>
              </a:tabLst>
              <a:defRPr/>
            </a:pPr>
            <a:r>
              <a:rPr lang="pl-PL" sz="2000" b="1" dirty="0">
                <a:solidFill>
                  <a:schemeClr val="bg2"/>
                </a:solidFill>
              </a:rPr>
              <a:t>SKAZANY </a:t>
            </a:r>
            <a:r>
              <a:rPr lang="pl-PL" sz="2000" b="1" dirty="0">
                <a:solidFill>
                  <a:schemeClr val="bg2"/>
                </a:solidFill>
              </a:rPr>
              <a:t>LUB </a:t>
            </a:r>
            <a:r>
              <a:rPr lang="pl-PL" b="1" dirty="0">
                <a:solidFill>
                  <a:schemeClr val="accent1">
                    <a:lumMod val="25000"/>
                  </a:schemeClr>
                </a:solidFill>
              </a:rPr>
              <a:t>ZAGROŻONY WYKLUCZENIEM CZŁOWIEK </a:t>
            </a:r>
          </a:p>
          <a:p>
            <a:pPr algn="ctr">
              <a:tabLst>
                <a:tab pos="1889125" algn="l"/>
              </a:tabLst>
              <a:defRPr/>
            </a:pPr>
            <a:r>
              <a:rPr lang="pl-PL" b="1" dirty="0">
                <a:solidFill>
                  <a:schemeClr val="accent1">
                    <a:lumMod val="25000"/>
                  </a:schemeClr>
                </a:solidFill>
              </a:rPr>
              <a:t>MA</a:t>
            </a:r>
            <a:r>
              <a:rPr lang="pl-PL" sz="2000" b="1" dirty="0">
                <a:solidFill>
                  <a:schemeClr val="accent1">
                    <a:lumMod val="25000"/>
                  </a:schemeClr>
                </a:solidFill>
              </a:rPr>
              <a:t> </a:t>
            </a:r>
            <a:r>
              <a:rPr lang="pl-PL" sz="2000" b="1" dirty="0">
                <a:solidFill>
                  <a:schemeClr val="bg2"/>
                </a:solidFill>
              </a:rPr>
              <a:t>„WOLNY WYBÓR” – bardzo </a:t>
            </a:r>
            <a:r>
              <a:rPr lang="pl-PL" sz="2000" b="1" dirty="0">
                <a:solidFill>
                  <a:schemeClr val="bg2"/>
                </a:solidFill>
              </a:rPr>
              <a:t>ważny element</a:t>
            </a:r>
          </a:p>
          <a:p>
            <a:pPr algn="ctr">
              <a:tabLst>
                <a:tab pos="1889125" algn="l"/>
              </a:tabLst>
              <a:defRPr/>
            </a:pPr>
            <a:r>
              <a:rPr lang="pl-PL" sz="2000" b="1" dirty="0">
                <a:solidFill>
                  <a:schemeClr val="bg2"/>
                </a:solidFill>
              </a:rPr>
              <a:t> </a:t>
            </a:r>
            <a:r>
              <a:rPr lang="pl-PL" sz="2000" b="1" dirty="0">
                <a:solidFill>
                  <a:schemeClr val="bg2"/>
                </a:solidFill>
              </a:rPr>
              <a:t>w procesie resocjalizacji i </a:t>
            </a:r>
            <a:r>
              <a:rPr lang="pl-PL" sz="2000" b="1" dirty="0">
                <a:solidFill>
                  <a:schemeClr val="bg2"/>
                </a:solidFill>
              </a:rPr>
              <a:t>readaptacji społecznej</a:t>
            </a:r>
          </a:p>
          <a:p>
            <a:pPr algn="ctr">
              <a:tabLst>
                <a:tab pos="1889125" algn="l"/>
              </a:tabLst>
              <a:defRPr/>
            </a:pPr>
            <a:endParaRPr lang="pl-PL" sz="2000" b="1" dirty="0">
              <a:solidFill>
                <a:schemeClr val="bg2"/>
              </a:solidFill>
            </a:endParaRPr>
          </a:p>
          <a:p>
            <a:pPr>
              <a:defRPr/>
            </a:pPr>
            <a:r>
              <a:rPr lang="pl-PL" sz="2000" b="1" dirty="0">
                <a:solidFill>
                  <a:schemeClr val="accent1">
                    <a:lumMod val="25000"/>
                  </a:schemeClr>
                </a:solidFill>
              </a:rPr>
              <a:t>CZSW - dane o zatrudnieniu skazanych - 31 maja 2014 roku.</a:t>
            </a:r>
            <a:br>
              <a:rPr lang="pl-PL" sz="2000" b="1" dirty="0">
                <a:solidFill>
                  <a:schemeClr val="accent1">
                    <a:lumMod val="25000"/>
                  </a:schemeClr>
                </a:solidFill>
              </a:rPr>
            </a:br>
            <a:r>
              <a:rPr lang="pl-PL" sz="2000" b="1" dirty="0">
                <a:solidFill>
                  <a:schemeClr val="accent1">
                    <a:lumMod val="25000"/>
                  </a:schemeClr>
                </a:solidFill>
              </a:rPr>
              <a:t/>
            </a:r>
            <a:br>
              <a:rPr lang="pl-PL" sz="2000" b="1" dirty="0">
                <a:solidFill>
                  <a:schemeClr val="accent1">
                    <a:lumMod val="25000"/>
                  </a:schemeClr>
                </a:solidFill>
              </a:rPr>
            </a:br>
            <a:r>
              <a:rPr lang="pl-PL" sz="2000" b="1" dirty="0">
                <a:solidFill>
                  <a:schemeClr val="accent1">
                    <a:lumMod val="25000"/>
                  </a:schemeClr>
                </a:solidFill>
              </a:rPr>
              <a:t>zatrudnienie ogółem: 		25.753 osób</a:t>
            </a:r>
            <a:br>
              <a:rPr lang="pl-PL" sz="2000" b="1" dirty="0">
                <a:solidFill>
                  <a:schemeClr val="accent1">
                    <a:lumMod val="25000"/>
                  </a:schemeClr>
                </a:solidFill>
              </a:rPr>
            </a:br>
            <a:endParaRPr lang="pl-PL" sz="2000" b="1" dirty="0">
              <a:solidFill>
                <a:schemeClr val="accent1">
                  <a:lumMod val="25000"/>
                </a:schemeClr>
              </a:solidFill>
            </a:endParaRPr>
          </a:p>
          <a:p>
            <a:pPr>
              <a:defRPr/>
            </a:pPr>
            <a:r>
              <a:rPr lang="pl-PL" sz="2000" b="1" dirty="0">
                <a:solidFill>
                  <a:schemeClr val="accent1">
                    <a:lumMod val="25000"/>
                  </a:schemeClr>
                </a:solidFill>
              </a:rPr>
              <a:t>zatrudnienie nieodpłatne: 15.904 (są tu elementy wolontariatu)</a:t>
            </a:r>
          </a:p>
          <a:p>
            <a:pPr>
              <a:defRPr/>
            </a:pPr>
            <a:endParaRPr lang="pl-PL" sz="2000" b="1" dirty="0">
              <a:solidFill>
                <a:schemeClr val="accent1">
                  <a:lumMod val="25000"/>
                </a:schemeClr>
              </a:solidFill>
            </a:endParaRPr>
          </a:p>
          <a:p>
            <a:pPr>
              <a:defRPr/>
            </a:pPr>
            <a:r>
              <a:rPr lang="pl-PL" sz="2000" b="1" dirty="0">
                <a:solidFill>
                  <a:schemeClr val="accent1">
                    <a:lumMod val="25000"/>
                  </a:schemeClr>
                </a:solidFill>
              </a:rPr>
              <a:t>zatrudnienie odpłatne: 	9.849 osób</a:t>
            </a:r>
          </a:p>
          <a:p>
            <a:pPr algn="ctr">
              <a:tabLst>
                <a:tab pos="1889125" algn="l"/>
              </a:tabLst>
              <a:defRPr/>
            </a:pPr>
            <a:endParaRPr lang="pl-PL" sz="2000" b="1" dirty="0">
              <a:solidFill>
                <a:schemeClr val="bg2"/>
              </a:solidFill>
            </a:endParaRPr>
          </a:p>
          <a:p>
            <a:pPr algn="ctr">
              <a:tabLst>
                <a:tab pos="1889125" algn="l"/>
              </a:tabLst>
              <a:defRPr/>
            </a:pPr>
            <a:endParaRPr lang="pl-PL" sz="2000" dirty="0">
              <a:solidFill>
                <a:schemeClr val="bg2"/>
              </a:solidFill>
            </a:endParaRPr>
          </a:p>
          <a:p>
            <a:pPr algn="ctr">
              <a:tabLst>
                <a:tab pos="1889125" algn="l"/>
              </a:tabLst>
              <a:defRPr/>
            </a:pPr>
            <a:endParaRPr lang="pl-PL" sz="2000" dirty="0">
              <a:solidFill>
                <a:schemeClr val="bg2"/>
              </a:solidFill>
            </a:endParaRPr>
          </a:p>
        </p:txBody>
      </p:sp>
      <p:sp>
        <p:nvSpPr>
          <p:cNvPr id="81922" name="Text Box 4"/>
          <p:cNvSpPr txBox="1">
            <a:spLocks noChangeArrowheads="1"/>
          </p:cNvSpPr>
          <p:nvPr/>
        </p:nvSpPr>
        <p:spPr bwMode="auto">
          <a:xfrm>
            <a:off x="1979613" y="476250"/>
            <a:ext cx="5329237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sz="2400" b="1">
                <a:solidFill>
                  <a:schemeClr val="bg2"/>
                </a:solidFill>
              </a:rPr>
              <a:t>Więźniowie – wolontariusze: </a:t>
            </a:r>
          </a:p>
          <a:p>
            <a:pPr algn="ctr"/>
            <a:r>
              <a:rPr lang="pl-PL" sz="2400" b="1">
                <a:solidFill>
                  <a:schemeClr val="bg2"/>
                </a:solidFill>
              </a:rPr>
              <a:t>2014 – zadania badawczo-naukowe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69" name="Picture 1031" descr="lu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956550" y="476250"/>
            <a:ext cx="936625" cy="93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3970" name="Picture 6" descr="duszpasterz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59563" y="404813"/>
            <a:ext cx="1079500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3971" name="Text Box 6"/>
          <p:cNvSpPr txBox="1">
            <a:spLocks noChangeArrowheads="1"/>
          </p:cNvSpPr>
          <p:nvPr/>
        </p:nvSpPr>
        <p:spPr bwMode="auto">
          <a:xfrm>
            <a:off x="4706938" y="5300663"/>
            <a:ext cx="4032250" cy="149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pl-PL" sz="2000" b="1">
                <a:solidFill>
                  <a:srgbClr val="000058"/>
                </a:solidFill>
              </a:rPr>
              <a:t>ks. dr hab. Piotr Krakowiak</a:t>
            </a:r>
          </a:p>
          <a:p>
            <a:pPr algn="r"/>
            <a:r>
              <a:rPr lang="pl-PL">
                <a:solidFill>
                  <a:srgbClr val="000058"/>
                </a:solidFill>
              </a:rPr>
              <a:t>Uniwersytet Mikołaja Kopernika,Toruń</a:t>
            </a:r>
          </a:p>
          <a:p>
            <a:pPr algn="r"/>
            <a:endParaRPr lang="pl-PL">
              <a:solidFill>
                <a:srgbClr val="000058"/>
              </a:solidFill>
            </a:endParaRPr>
          </a:p>
          <a:p>
            <a:pPr algn="r"/>
            <a:r>
              <a:rPr lang="pl-PL" b="1">
                <a:solidFill>
                  <a:srgbClr val="000066"/>
                </a:solidFill>
              </a:rPr>
              <a:t>pkrakow@umk.p</a:t>
            </a:r>
            <a:r>
              <a:rPr lang="pl-PL" b="1">
                <a:solidFill>
                  <a:schemeClr val="tx2"/>
                </a:solidFill>
              </a:rPr>
              <a:t>l</a:t>
            </a:r>
          </a:p>
          <a:p>
            <a:pPr algn="r"/>
            <a:endParaRPr lang="pl-PL">
              <a:solidFill>
                <a:srgbClr val="000058"/>
              </a:solidFill>
            </a:endParaRPr>
          </a:p>
        </p:txBody>
      </p:sp>
      <p:sp>
        <p:nvSpPr>
          <p:cNvPr id="83972" name="Rectangle 7"/>
          <p:cNvSpPr>
            <a:spLocks noChangeArrowheads="1"/>
          </p:cNvSpPr>
          <p:nvPr/>
        </p:nvSpPr>
        <p:spPr bwMode="auto">
          <a:xfrm>
            <a:off x="2051050" y="2349500"/>
            <a:ext cx="7092950" cy="2011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/>
            <a:r>
              <a:rPr lang="pl-PL" sz="2400" b="1">
                <a:solidFill>
                  <a:schemeClr val="bg1"/>
                </a:solidFill>
              </a:rPr>
              <a:t>Readaptacja skazanych poprzez wolontariat </a:t>
            </a:r>
            <a:br>
              <a:rPr lang="pl-PL" sz="2400" b="1">
                <a:solidFill>
                  <a:schemeClr val="bg1"/>
                </a:solidFill>
              </a:rPr>
            </a:br>
            <a:r>
              <a:rPr lang="pl-PL" sz="2400" b="1">
                <a:solidFill>
                  <a:schemeClr val="bg1"/>
                </a:solidFill>
              </a:rPr>
              <a:t>na rzecz chorych i niesamodzielnych.</a:t>
            </a:r>
            <a:r>
              <a:rPr lang="pl-PL">
                <a:solidFill>
                  <a:schemeClr val="bg1"/>
                </a:solidFill>
              </a:rPr>
              <a:t> </a:t>
            </a:r>
          </a:p>
          <a:p>
            <a:pPr algn="r"/>
            <a:r>
              <a:rPr lang="pl-PL" sz="2000">
                <a:solidFill>
                  <a:schemeClr val="bg1"/>
                </a:solidFill>
              </a:rPr>
              <a:t/>
            </a:r>
            <a:br>
              <a:rPr lang="pl-PL" sz="2000">
                <a:solidFill>
                  <a:schemeClr val="bg1"/>
                </a:solidFill>
              </a:rPr>
            </a:br>
            <a:r>
              <a:rPr lang="pl-PL" sz="2000">
                <a:solidFill>
                  <a:schemeClr val="bg1"/>
                </a:solidFill>
              </a:rPr>
              <a:t>Prezentacja dobrych praktyk w ochronie </a:t>
            </a:r>
            <a:br>
              <a:rPr lang="pl-PL" sz="2000">
                <a:solidFill>
                  <a:schemeClr val="bg1"/>
                </a:solidFill>
              </a:rPr>
            </a:br>
            <a:r>
              <a:rPr lang="pl-PL" sz="2000">
                <a:solidFill>
                  <a:schemeClr val="bg1"/>
                </a:solidFill>
              </a:rPr>
              <a:t>zdrowia i pomocy społecznej w Polsce.</a:t>
            </a:r>
            <a:r>
              <a:rPr lang="pl-PL">
                <a:solidFill>
                  <a:schemeClr val="bg1"/>
                </a:solidFill>
              </a:rPr>
              <a:t/>
            </a:r>
            <a:br>
              <a:rPr lang="pl-PL">
                <a:solidFill>
                  <a:schemeClr val="bg1"/>
                </a:solidFill>
              </a:rPr>
            </a:br>
            <a:endParaRPr lang="pl-PL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iksel">
  <a:themeElements>
    <a:clrScheme name="Piksel 12">
      <a:dk1>
        <a:srgbClr val="000000"/>
      </a:dk1>
      <a:lt1>
        <a:srgbClr val="FFFFFF"/>
      </a:lt1>
      <a:dk2>
        <a:srgbClr val="000000"/>
      </a:dk2>
      <a:lt2>
        <a:srgbClr val="00007D"/>
      </a:lt2>
      <a:accent1>
        <a:srgbClr val="9999FF"/>
      </a:accent1>
      <a:accent2>
        <a:srgbClr val="9999CC"/>
      </a:accent2>
      <a:accent3>
        <a:srgbClr val="FFFFFF"/>
      </a:accent3>
      <a:accent4>
        <a:srgbClr val="000000"/>
      </a:accent4>
      <a:accent5>
        <a:srgbClr val="CACAFF"/>
      </a:accent5>
      <a:accent6>
        <a:srgbClr val="8A8AB9"/>
      </a:accent6>
      <a:hlink>
        <a:srgbClr val="666699"/>
      </a:hlink>
      <a:folHlink>
        <a:srgbClr val="CCCCE6"/>
      </a:folHlink>
    </a:clrScheme>
    <a:fontScheme name="Piksel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iksel 1">
        <a:dk1>
          <a:srgbClr val="0066FF"/>
        </a:dk1>
        <a:lt1>
          <a:srgbClr val="FFFFFF"/>
        </a:lt1>
        <a:dk2>
          <a:srgbClr val="000066"/>
        </a:dk2>
        <a:lt2>
          <a:srgbClr val="FFFFFF"/>
        </a:lt2>
        <a:accent1>
          <a:srgbClr val="6699FF"/>
        </a:accent1>
        <a:accent2>
          <a:srgbClr val="3333FF"/>
        </a:accent2>
        <a:accent3>
          <a:srgbClr val="AAAAB8"/>
        </a:accent3>
        <a:accent4>
          <a:srgbClr val="DADADA"/>
        </a:accent4>
        <a:accent5>
          <a:srgbClr val="B8CAFF"/>
        </a:accent5>
        <a:accent6>
          <a:srgbClr val="2D2DE7"/>
        </a:accent6>
        <a:hlink>
          <a:srgbClr val="FFCC00"/>
        </a:hlink>
        <a:folHlink>
          <a:srgbClr val="00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ksel 2">
        <a:dk1>
          <a:srgbClr val="009999"/>
        </a:dk1>
        <a:lt1>
          <a:srgbClr val="FFFFFF"/>
        </a:lt1>
        <a:dk2>
          <a:srgbClr val="334B49"/>
        </a:dk2>
        <a:lt2>
          <a:srgbClr val="FFFFFF"/>
        </a:lt2>
        <a:accent1>
          <a:srgbClr val="33CCCC"/>
        </a:accent1>
        <a:accent2>
          <a:srgbClr val="008080"/>
        </a:accent2>
        <a:accent3>
          <a:srgbClr val="ADB1B1"/>
        </a:accent3>
        <a:accent4>
          <a:srgbClr val="DADADA"/>
        </a:accent4>
        <a:accent5>
          <a:srgbClr val="ADE2E2"/>
        </a:accent5>
        <a:accent6>
          <a:srgbClr val="007373"/>
        </a:accent6>
        <a:hlink>
          <a:srgbClr val="FFCC00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ksel 3">
        <a:dk1>
          <a:srgbClr val="006699"/>
        </a:dk1>
        <a:lt1>
          <a:srgbClr val="FFFFFF"/>
        </a:lt1>
        <a:dk2>
          <a:srgbClr val="333399"/>
        </a:dk2>
        <a:lt2>
          <a:srgbClr val="FFFFFF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ADADA"/>
        </a:accent4>
        <a:accent5>
          <a:srgbClr val="AACAE2"/>
        </a:accent5>
        <a:accent6>
          <a:srgbClr val="02799E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ksel 4">
        <a:dk1>
          <a:srgbClr val="008080"/>
        </a:dk1>
        <a:lt1>
          <a:srgbClr val="FFFFFF"/>
        </a:lt1>
        <a:dk2>
          <a:srgbClr val="2F978D"/>
        </a:dk2>
        <a:lt2>
          <a:srgbClr val="FFFFFF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ADADA"/>
        </a:accent4>
        <a:accent5>
          <a:srgbClr val="AACAFF"/>
        </a:accent5>
        <a:accent6>
          <a:srgbClr val="008A8A"/>
        </a:accent6>
        <a:hlink>
          <a:srgbClr val="FFFFCC"/>
        </a:hlink>
        <a:folHlink>
          <a:srgbClr val="70CAC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ksel 5">
        <a:dk1>
          <a:srgbClr val="822504"/>
        </a:dk1>
        <a:lt1>
          <a:srgbClr val="FFFFFF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ADADA"/>
        </a:accent4>
        <a:accent5>
          <a:srgbClr val="FFCAAA"/>
        </a:accent5>
        <a:accent6>
          <a:srgbClr val="8F2505"/>
        </a:accent6>
        <a:hlink>
          <a:srgbClr val="FF3300"/>
        </a:hlink>
        <a:folHlink>
          <a:srgbClr val="7C07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ksel 6">
        <a:dk1>
          <a:srgbClr val="336600"/>
        </a:dk1>
        <a:lt1>
          <a:srgbClr val="FFFFFF"/>
        </a:lt1>
        <a:dk2>
          <a:srgbClr val="4A7911"/>
        </a:dk2>
        <a:lt2>
          <a:srgbClr val="FFFFFF"/>
        </a:lt2>
        <a:accent1>
          <a:srgbClr val="666633"/>
        </a:accent1>
        <a:accent2>
          <a:srgbClr val="669900"/>
        </a:accent2>
        <a:accent3>
          <a:srgbClr val="B1BEAA"/>
        </a:accent3>
        <a:accent4>
          <a:srgbClr val="DADADA"/>
        </a:accent4>
        <a:accent5>
          <a:srgbClr val="B8B8AD"/>
        </a:accent5>
        <a:accent6>
          <a:srgbClr val="5C8A00"/>
        </a:accent6>
        <a:hlink>
          <a:srgbClr val="FFCC00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ksel 7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ksel 8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C8A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ksel 9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D0466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ksel 10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393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ksel 11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EB0C3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ksel 12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A8AB9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yw pakiet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Pixel</Template>
  <TotalTime>2465</TotalTime>
  <Words>1878</Words>
  <Application>Microsoft Office PowerPoint</Application>
  <PresentationFormat>Pokaz na ekranie (4:3)</PresentationFormat>
  <Paragraphs>383</Paragraphs>
  <Slides>25</Slides>
  <Notes>25</Notes>
  <HiddenSlides>0</HiddenSlides>
  <MMClips>0</MMClips>
  <ScaleCrop>false</ScaleCrop>
  <HeadingPairs>
    <vt:vector size="10" baseType="variant">
      <vt:variant>
        <vt:lpstr>Używane czcionki</vt:lpstr>
      </vt:variant>
      <vt:variant>
        <vt:i4>6</vt:i4>
      </vt:variant>
      <vt:variant>
        <vt:lpstr>Szablon projektu</vt:lpstr>
      </vt:variant>
      <vt:variant>
        <vt:i4>3</vt:i4>
      </vt:variant>
      <vt:variant>
        <vt:lpstr>Łącza</vt:lpstr>
      </vt:variant>
      <vt:variant>
        <vt:i4>1</vt:i4>
      </vt:variant>
      <vt:variant>
        <vt:lpstr>Osadzone serwery OLE</vt:lpstr>
      </vt:variant>
      <vt:variant>
        <vt:i4>0</vt:i4>
      </vt:variant>
      <vt:variant>
        <vt:lpstr>Tytuły slajdów</vt:lpstr>
      </vt:variant>
      <vt:variant>
        <vt:i4>25</vt:i4>
      </vt:variant>
    </vt:vector>
  </HeadingPairs>
  <TitlesOfParts>
    <vt:vector size="35" baseType="lpstr">
      <vt:lpstr>Arial</vt:lpstr>
      <vt:lpstr>Wingdings</vt:lpstr>
      <vt:lpstr>Arial Black</vt:lpstr>
      <vt:lpstr>Times New Roman</vt:lpstr>
      <vt:lpstr>Arial Unicode MS</vt:lpstr>
      <vt:lpstr>Tahoma</vt:lpstr>
      <vt:lpstr>Piksel</vt:lpstr>
      <vt:lpstr>Piksel</vt:lpstr>
      <vt:lpstr>Piksel</vt:lpstr>
      <vt:lpstr>???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  <vt:lpstr>Slajd 10</vt:lpstr>
      <vt:lpstr>Slajd 11</vt:lpstr>
      <vt:lpstr>Slajd 12</vt:lpstr>
      <vt:lpstr>Slajd 13</vt:lpstr>
      <vt:lpstr>Slajd 14</vt:lpstr>
      <vt:lpstr>Slajd 15</vt:lpstr>
      <vt:lpstr>Dynamika rozwoju współpracy jednostek penitencjarnych  z oddziałami opieki paliatywno-hospicyjnej w Polsce około 700 osób – tylu skazanych wolontariuszy pracowało  na rzecz oddziałów opieki paliatywno-hospicyjnej w 2011 roku – 29 ośrodków </vt:lpstr>
      <vt:lpstr>Slajd 17</vt:lpstr>
      <vt:lpstr>Slajd 18</vt:lpstr>
      <vt:lpstr>Slajd 19</vt:lpstr>
      <vt:lpstr>Slajd 20</vt:lpstr>
      <vt:lpstr>Slajd 21</vt:lpstr>
      <vt:lpstr>Slajd 22</vt:lpstr>
      <vt:lpstr>Slajd 23</vt:lpstr>
      <vt:lpstr>Slajd 24</vt:lpstr>
      <vt:lpstr>Slajd 25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XPK</dc:creator>
  <cp:lastModifiedBy>Slawomir Stasiorowsk</cp:lastModifiedBy>
  <cp:revision>281</cp:revision>
  <dcterms:created xsi:type="dcterms:W3CDTF">2014-05-14T19:23:00Z</dcterms:created>
  <dcterms:modified xsi:type="dcterms:W3CDTF">2014-06-27T13:00:34Z</dcterms:modified>
</cp:coreProperties>
</file>