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319" r:id="rId2"/>
    <p:sldId id="256" r:id="rId3"/>
    <p:sldId id="308" r:id="rId4"/>
    <p:sldId id="314" r:id="rId5"/>
    <p:sldId id="257" r:id="rId6"/>
    <p:sldId id="300" r:id="rId7"/>
    <p:sldId id="301" r:id="rId8"/>
    <p:sldId id="258" r:id="rId9"/>
    <p:sldId id="303" r:id="rId10"/>
    <p:sldId id="304" r:id="rId11"/>
    <p:sldId id="316" r:id="rId12"/>
    <p:sldId id="306" r:id="rId13"/>
    <p:sldId id="305" r:id="rId14"/>
    <p:sldId id="259" r:id="rId15"/>
    <p:sldId id="262" r:id="rId16"/>
    <p:sldId id="263" r:id="rId17"/>
    <p:sldId id="299" r:id="rId18"/>
    <p:sldId id="260" r:id="rId19"/>
    <p:sldId id="307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317" r:id="rId46"/>
    <p:sldId id="261" r:id="rId47"/>
    <p:sldId id="309" r:id="rId48"/>
    <p:sldId id="318" r:id="rId4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Styl ciemny 1 — Ak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667" autoAdjust="0"/>
  </p:normalViewPr>
  <p:slideViewPr>
    <p:cSldViewPr>
      <p:cViewPr>
        <p:scale>
          <a:sx n="81" d="100"/>
          <a:sy n="81" d="100"/>
        </p:scale>
        <p:origin x="-1524" y="-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view3D>
      <c:rotX val="15"/>
      <c:rotY val="2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Seria 1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30000"/>
                    <a:satMod val="250000"/>
                  </a:schemeClr>
                </a:gs>
                <a:gs pos="72000">
                  <a:schemeClr val="accent4">
                    <a:tint val="75000"/>
                    <a:satMod val="210000"/>
                  </a:schemeClr>
                </a:gs>
                <a:gs pos="100000">
                  <a:schemeClr val="accent4">
                    <a:tint val="85000"/>
                    <a:satMod val="210000"/>
                  </a:schemeClr>
                </a:gs>
              </a:gsLst>
              <a:lin ang="5400000" scaled="1"/>
            </a:gradFill>
            <a:ln w="10000" cap="flat" cmpd="sng" algn="ctr">
              <a:solidFill>
                <a:schemeClr val="accent4"/>
              </a:solidFill>
              <a:prstDash val="solid"/>
            </a:ln>
            <a:effectLst>
              <a:outerShdw blurRad="76200" dist="50800" dir="5400000" rotWithShape="0">
                <a:srgbClr val="4E3B30">
                  <a:alpha val="60000"/>
                </a:srgbClr>
              </a:outerShdw>
            </a:effectLst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accent6">
                        <a:lumMod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Arkusz1!$A$2:$A$8</c:f>
              <c:numCache>
                <c:formatCode>General</c:formatCode>
                <c:ptCount val="7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</c:numCache>
            </c:numRef>
          </c:cat>
          <c:val>
            <c:numRef>
              <c:f>Arkusz1!$B$2:$B$8</c:f>
              <c:numCache>
                <c:formatCode>General</c:formatCode>
                <c:ptCount val="7"/>
                <c:pt idx="0">
                  <c:v>175</c:v>
                </c:pt>
                <c:pt idx="1">
                  <c:v>301</c:v>
                </c:pt>
                <c:pt idx="2">
                  <c:v>465</c:v>
                </c:pt>
                <c:pt idx="3">
                  <c:v>575</c:v>
                </c:pt>
                <c:pt idx="4">
                  <c:v>653</c:v>
                </c:pt>
                <c:pt idx="5">
                  <c:v>567</c:v>
                </c:pt>
                <c:pt idx="6">
                  <c:v>599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6014848"/>
        <c:axId val="6022272"/>
        <c:axId val="0"/>
      </c:bar3DChart>
      <c:catAx>
        <c:axId val="60148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defRPr>
            </a:pPr>
            <a:endParaRPr lang="pl-PL"/>
          </a:p>
        </c:txPr>
        <c:crossAx val="6022272"/>
        <c:crosses val="autoZero"/>
        <c:auto val="1"/>
        <c:lblAlgn val="ctr"/>
        <c:lblOffset val="100"/>
        <c:noMultiLvlLbl val="0"/>
      </c:catAx>
      <c:valAx>
        <c:axId val="60222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Comic Sans MS" pitchFamily="66" charset="0"/>
              </a:defRPr>
            </a:pPr>
            <a:endParaRPr lang="pl-PL"/>
          </a:p>
        </c:txPr>
        <c:crossAx val="601484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116475572132443"/>
          <c:y val="0.10848212811189149"/>
          <c:w val="0.84336740802136556"/>
          <c:h val="0.77395229358900175"/>
        </c:manualLayout>
      </c:layout>
      <c:lineChart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Ilość wykonanych godzin</c:v>
                </c:pt>
              </c:strCache>
            </c:strRef>
          </c:tx>
          <c:cat>
            <c:numRef>
              <c:f>Arkusz1!$A$2:$A$8</c:f>
              <c:numCache>
                <c:formatCode>General</c:formatCode>
                <c:ptCount val="7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</c:numCache>
            </c:numRef>
          </c:cat>
          <c:val>
            <c:numRef>
              <c:f>Arkusz1!$B$2:$B$8</c:f>
              <c:numCache>
                <c:formatCode>#,##0</c:formatCode>
                <c:ptCount val="7"/>
                <c:pt idx="0">
                  <c:v>18410</c:v>
                </c:pt>
                <c:pt idx="1">
                  <c:v>32733</c:v>
                </c:pt>
                <c:pt idx="2">
                  <c:v>51120</c:v>
                </c:pt>
                <c:pt idx="3">
                  <c:v>69282</c:v>
                </c:pt>
                <c:pt idx="4">
                  <c:v>84148</c:v>
                </c:pt>
                <c:pt idx="5">
                  <c:v>66173</c:v>
                </c:pt>
                <c:pt idx="6">
                  <c:v>67059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Ilość zasądzonych godzin</c:v>
                </c:pt>
              </c:strCache>
            </c:strRef>
          </c:tx>
          <c:cat>
            <c:numRef>
              <c:f>Arkusz1!$A$2:$A$8</c:f>
              <c:numCache>
                <c:formatCode>General</c:formatCode>
                <c:ptCount val="7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</c:numCache>
            </c:numRef>
          </c:cat>
          <c:val>
            <c:numRef>
              <c:f>Arkusz1!$C$2:$C$8</c:f>
              <c:numCache>
                <c:formatCode>#,##0</c:formatCode>
                <c:ptCount val="7"/>
                <c:pt idx="0">
                  <c:v>9112</c:v>
                </c:pt>
                <c:pt idx="1">
                  <c:v>18323</c:v>
                </c:pt>
                <c:pt idx="2">
                  <c:v>21493</c:v>
                </c:pt>
                <c:pt idx="3">
                  <c:v>28450</c:v>
                </c:pt>
                <c:pt idx="4">
                  <c:v>24145</c:v>
                </c:pt>
                <c:pt idx="5">
                  <c:v>20842</c:v>
                </c:pt>
                <c:pt idx="6">
                  <c:v>21157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993152"/>
        <c:axId val="23351296"/>
      </c:lineChart>
      <c:catAx>
        <c:axId val="229931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defRPr>
            </a:pPr>
            <a:endParaRPr lang="pl-PL"/>
          </a:p>
        </c:txPr>
        <c:crossAx val="23351296"/>
        <c:crosses val="autoZero"/>
        <c:auto val="1"/>
        <c:lblAlgn val="ctr"/>
        <c:lblOffset val="100"/>
        <c:noMultiLvlLbl val="0"/>
      </c:catAx>
      <c:valAx>
        <c:axId val="23351296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Comic Sans MS" pitchFamily="66" charset="0"/>
              </a:defRPr>
            </a:pPr>
            <a:endParaRPr lang="pl-PL"/>
          </a:p>
        </c:txPr>
        <c:crossAx val="22993152"/>
        <c:crosses val="autoZero"/>
        <c:crossBetween val="between"/>
      </c:valAx>
      <c:spPr>
        <a:gradFill rotWithShape="1">
          <a:gsLst>
            <a:gs pos="0">
              <a:schemeClr val="accent4">
                <a:tint val="30000"/>
                <a:satMod val="250000"/>
              </a:schemeClr>
            </a:gs>
            <a:gs pos="72000">
              <a:schemeClr val="accent4">
                <a:tint val="75000"/>
                <a:satMod val="210000"/>
              </a:schemeClr>
            </a:gs>
            <a:gs pos="100000">
              <a:schemeClr val="accent4">
                <a:tint val="85000"/>
                <a:satMod val="210000"/>
              </a:schemeClr>
            </a:gs>
          </a:gsLst>
          <a:lin ang="5400000" scaled="1"/>
        </a:gradFill>
        <a:ln w="10000" cap="flat" cmpd="sng" algn="ctr">
          <a:solidFill>
            <a:schemeClr val="accent4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</c:spPr>
    </c:plotArea>
    <c:legend>
      <c:legendPos val="b"/>
      <c:layout>
        <c:manualLayout>
          <c:xMode val="edge"/>
          <c:yMode val="edge"/>
          <c:x val="0.10771054933922741"/>
          <c:y val="1.5885809985076722E-2"/>
          <c:w val="0.83721048026891376"/>
          <c:h val="6.175045865774681E-2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956474190726193"/>
          <c:y val="0.1016514982521539"/>
          <c:w val="0.45794665469447898"/>
          <c:h val="0.81757785051820875"/>
        </c:manualLayout>
      </c:layout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Kolumna2</c:v>
                </c:pt>
              </c:strCache>
            </c:strRef>
          </c:tx>
          <c:dLbls>
            <c:dLbl>
              <c:idx val="0"/>
              <c:layout>
                <c:manualLayout>
                  <c:x val="-1.9005847953216373E-2"/>
                  <c:y val="7.4029417306104833E-3"/>
                </c:manualLayout>
              </c:layout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Arkusz1!$A$2:$A$10</c:f>
              <c:strCache>
                <c:ptCount val="9"/>
                <c:pt idx="0">
                  <c:v>18 lat i mniej</c:v>
                </c:pt>
                <c:pt idx="1">
                  <c:v>19 - 21 lat</c:v>
                </c:pt>
                <c:pt idx="2">
                  <c:v>22 - 25 lat</c:v>
                </c:pt>
                <c:pt idx="3">
                  <c:v>26 - 30 lat</c:v>
                </c:pt>
                <c:pt idx="4">
                  <c:v>31 - 35 lat</c:v>
                </c:pt>
                <c:pt idx="5">
                  <c:v>36 - 40 lat</c:v>
                </c:pt>
                <c:pt idx="6">
                  <c:v>41 - 45 lat</c:v>
                </c:pt>
                <c:pt idx="7">
                  <c:v>46 - 50 lat</c:v>
                </c:pt>
                <c:pt idx="8">
                  <c:v>51 i więcej</c:v>
                </c:pt>
              </c:strCache>
            </c:strRef>
          </c:cat>
          <c:val>
            <c:numRef>
              <c:f>Arkusz1!$B$2:$B$10</c:f>
              <c:numCache>
                <c:formatCode>General</c:formatCode>
                <c:ptCount val="9"/>
                <c:pt idx="0">
                  <c:v>12</c:v>
                </c:pt>
                <c:pt idx="1">
                  <c:v>41</c:v>
                </c:pt>
                <c:pt idx="2">
                  <c:v>40</c:v>
                </c:pt>
                <c:pt idx="3">
                  <c:v>32</c:v>
                </c:pt>
                <c:pt idx="4">
                  <c:v>19</c:v>
                </c:pt>
                <c:pt idx="5">
                  <c:v>23</c:v>
                </c:pt>
                <c:pt idx="6">
                  <c:v>26</c:v>
                </c:pt>
                <c:pt idx="7">
                  <c:v>20</c:v>
                </c:pt>
                <c:pt idx="8">
                  <c:v>37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45700372979694"/>
          <c:y val="9.3366227997495402E-2"/>
          <c:w val="0.51729267394207301"/>
          <c:h val="0.90663377200250461"/>
        </c:manualLayout>
      </c:layout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 brak</c:v>
                </c:pt>
              </c:strCache>
            </c:strRef>
          </c:tx>
          <c:dLbls>
            <c:dLbl>
              <c:idx val="3"/>
              <c:layout>
                <c:manualLayout>
                  <c:x val="5.5409586959524824E-2"/>
                  <c:y val="-0.22396343583971778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11811184786112262"/>
                  <c:y val="8.4972432380121643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Arkusz1!$A$2:$A$7</c:f>
              <c:strCache>
                <c:ptCount val="6"/>
                <c:pt idx="0">
                  <c:v>brak</c:v>
                </c:pt>
                <c:pt idx="1">
                  <c:v>podstawowe</c:v>
                </c:pt>
                <c:pt idx="2">
                  <c:v>gimnazjalne</c:v>
                </c:pt>
                <c:pt idx="3">
                  <c:v>zawodowe</c:v>
                </c:pt>
                <c:pt idx="4">
                  <c:v>średnie</c:v>
                </c:pt>
                <c:pt idx="5">
                  <c:v>wyższe </c:v>
                </c:pt>
              </c:strCache>
            </c:strRef>
          </c:cat>
          <c:val>
            <c:numRef>
              <c:f>Arkusz1!$B$2:$B$7</c:f>
              <c:numCache>
                <c:formatCode>General</c:formatCode>
                <c:ptCount val="6"/>
                <c:pt idx="0">
                  <c:v>2</c:v>
                </c:pt>
                <c:pt idx="1">
                  <c:v>54</c:v>
                </c:pt>
                <c:pt idx="2">
                  <c:v>40</c:v>
                </c:pt>
                <c:pt idx="3">
                  <c:v>78</c:v>
                </c:pt>
                <c:pt idx="4">
                  <c:v>64</c:v>
                </c:pt>
                <c:pt idx="5">
                  <c:v>12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52913500943960967"/>
          <c:y val="2.6944576649215641E-2"/>
          <c:w val="0.41395220334300348"/>
          <c:h val="0.67114980822531511"/>
        </c:manualLayout>
      </c:layout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Kolumna1</c:v>
                </c:pt>
              </c:strCache>
            </c:strRef>
          </c:tx>
          <c:dLbls>
            <c:dLbl>
              <c:idx val="3"/>
              <c:layout>
                <c:manualLayout>
                  <c:x val="8.9594960169452759E-2"/>
                  <c:y val="6.5238855137788477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6.7855424321959804E-2"/>
                  <c:y val="5.549352818761257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5.8301676106276235E-2"/>
                  <c:y val="6.475619884841878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Arkusz1!$A$2:$A$8</c:f>
              <c:strCache>
                <c:ptCount val="7"/>
                <c:pt idx="0">
                  <c:v> przywłaszczenie mienia, kradzież (art. 278, 284, 286 k.k.; art. 119 k.w.)</c:v>
                </c:pt>
                <c:pt idx="1">
                  <c:v> nietrzeźwość kierowcy (art. 178 a k.k.)</c:v>
                </c:pt>
                <c:pt idx="2">
                  <c:v>prace społecznie użyteczne</c:v>
                </c:pt>
                <c:pt idx="3">
                  <c:v> pobicie, znęcanie się fizyczne i psychiczne,  znieważenie funkcjonariusza, groźby karalne (art. 158 k.k.; art. 207 k.k, 226 k.k, art. 190 k.k.) </c:v>
                </c:pt>
                <c:pt idx="4">
                  <c:v> używanie publicznie nieprzyzwoitych słów oraz zakłócanie porządku publicznego i ciszy nocnej (art. 141 k.w.; art. 51 k.w.) </c:v>
                </c:pt>
                <c:pt idx="5">
                  <c:v> posiadanie narkotyków (art. 61, 62 ustawy) </c:v>
                </c:pt>
                <c:pt idx="6">
                  <c:v> inne</c:v>
                </c:pt>
              </c:strCache>
            </c:strRef>
          </c:cat>
          <c:val>
            <c:numRef>
              <c:f>Arkusz1!$B$2:$B$8</c:f>
              <c:numCache>
                <c:formatCode>General</c:formatCode>
                <c:ptCount val="7"/>
                <c:pt idx="0">
                  <c:v>67</c:v>
                </c:pt>
                <c:pt idx="1">
                  <c:v>23</c:v>
                </c:pt>
                <c:pt idx="2">
                  <c:v>90</c:v>
                </c:pt>
                <c:pt idx="3">
                  <c:v>21</c:v>
                </c:pt>
                <c:pt idx="4">
                  <c:v>10</c:v>
                </c:pt>
                <c:pt idx="5">
                  <c:v>9</c:v>
                </c:pt>
                <c:pt idx="6">
                  <c:v>30</c:v>
                </c:pt>
              </c:numCache>
            </c:numRef>
          </c:val>
        </c:ser>
        <c:ser>
          <c:idx val="1"/>
          <c:order val="1"/>
          <c:tx>
            <c:strRef>
              <c:f>Arkusz1!$C$1</c:f>
              <c:strCache>
                <c:ptCount val="1"/>
              </c:strCache>
            </c:strRef>
          </c:tx>
          <c:cat>
            <c:strRef>
              <c:f>Arkusz1!$A$2:$A$8</c:f>
              <c:strCache>
                <c:ptCount val="7"/>
                <c:pt idx="0">
                  <c:v> przywłaszczenie mienia, kradzież (art. 278, 284, 286 k.k.; art. 119 k.w.)</c:v>
                </c:pt>
                <c:pt idx="1">
                  <c:v> nietrzeźwość kierowcy (art. 178 a k.k.)</c:v>
                </c:pt>
                <c:pt idx="2">
                  <c:v>prace społecznie użyteczne</c:v>
                </c:pt>
                <c:pt idx="3">
                  <c:v> pobicie, znęcanie się fizyczne i psychiczne,  znieważenie funkcjonariusza, groźby karalne (art. 158 k.k.; art. 207 k.k, 226 k.k, art. 190 k.k.) </c:v>
                </c:pt>
                <c:pt idx="4">
                  <c:v> używanie publicznie nieprzyzwoitych słów oraz zakłócanie porządku publicznego i ciszy nocnej (art. 141 k.w.; art. 51 k.w.) </c:v>
                </c:pt>
                <c:pt idx="5">
                  <c:v> posiadanie narkotyków (art. 61, 62 ustawy) </c:v>
                </c:pt>
                <c:pt idx="6">
                  <c:v> inne</c:v>
                </c:pt>
              </c:strCache>
            </c:strRef>
          </c:cat>
          <c:val>
            <c:numRef>
              <c:f>Arkusz1!$C$2:$C$8</c:f>
              <c:numCache>
                <c:formatCode>General</c:formatCode>
                <c:ptCount val="7"/>
                <c:pt idx="0">
                  <c:v>23</c:v>
                </c:pt>
              </c:numCache>
            </c:numRef>
          </c:val>
        </c:ser>
        <c:ser>
          <c:idx val="2"/>
          <c:order val="2"/>
          <c:tx>
            <c:strRef>
              <c:f>Arkusz1!$D$1</c:f>
              <c:strCache>
                <c:ptCount val="1"/>
              </c:strCache>
            </c:strRef>
          </c:tx>
          <c:cat>
            <c:strRef>
              <c:f>Arkusz1!$A$2:$A$8</c:f>
              <c:strCache>
                <c:ptCount val="7"/>
                <c:pt idx="0">
                  <c:v> przywłaszczenie mienia, kradzież (art. 278, 284, 286 k.k.; art. 119 k.w.)</c:v>
                </c:pt>
                <c:pt idx="1">
                  <c:v> nietrzeźwość kierowcy (art. 178 a k.k.)</c:v>
                </c:pt>
                <c:pt idx="2">
                  <c:v>prace społecznie użyteczne</c:v>
                </c:pt>
                <c:pt idx="3">
                  <c:v> pobicie, znęcanie się fizyczne i psychiczne,  znieważenie funkcjonariusza, groźby karalne (art. 158 k.k.; art. 207 k.k, 226 k.k, art. 190 k.k.) </c:v>
                </c:pt>
                <c:pt idx="4">
                  <c:v> używanie publicznie nieprzyzwoitych słów oraz zakłócanie porządku publicznego i ciszy nocnej (art. 141 k.w.; art. 51 k.w.) </c:v>
                </c:pt>
                <c:pt idx="5">
                  <c:v> posiadanie narkotyków (art. 61, 62 ustawy) </c:v>
                </c:pt>
                <c:pt idx="6">
                  <c:v> inne</c:v>
                </c:pt>
              </c:strCache>
            </c:strRef>
          </c:cat>
          <c:val>
            <c:numRef>
              <c:f>Arkusz1!$D$2:$D$8</c:f>
              <c:numCache>
                <c:formatCode>General</c:formatCode>
                <c:ptCount val="7"/>
                <c:pt idx="0">
                  <c:v>90</c:v>
                </c:pt>
              </c:numCache>
            </c:numRef>
          </c:val>
        </c:ser>
        <c:ser>
          <c:idx val="3"/>
          <c:order val="3"/>
          <c:tx>
            <c:strRef>
              <c:f>Arkusz1!$E$1</c:f>
              <c:strCache>
                <c:ptCount val="1"/>
              </c:strCache>
            </c:strRef>
          </c:tx>
          <c:cat>
            <c:strRef>
              <c:f>Arkusz1!$A$2:$A$8</c:f>
              <c:strCache>
                <c:ptCount val="7"/>
                <c:pt idx="0">
                  <c:v> przywłaszczenie mienia, kradzież (art. 278, 284, 286 k.k.; art. 119 k.w.)</c:v>
                </c:pt>
                <c:pt idx="1">
                  <c:v> nietrzeźwość kierowcy (art. 178 a k.k.)</c:v>
                </c:pt>
                <c:pt idx="2">
                  <c:v>prace społecznie użyteczne</c:v>
                </c:pt>
                <c:pt idx="3">
                  <c:v> pobicie, znęcanie się fizyczne i psychiczne,  znieważenie funkcjonariusza, groźby karalne (art. 158 k.k.; art. 207 k.k, 226 k.k, art. 190 k.k.) </c:v>
                </c:pt>
                <c:pt idx="4">
                  <c:v> używanie publicznie nieprzyzwoitych słów oraz zakłócanie porządku publicznego i ciszy nocnej (art. 141 k.w.; art. 51 k.w.) </c:v>
                </c:pt>
                <c:pt idx="5">
                  <c:v> posiadanie narkotyków (art. 61, 62 ustawy) </c:v>
                </c:pt>
                <c:pt idx="6">
                  <c:v> inne</c:v>
                </c:pt>
              </c:strCache>
            </c:strRef>
          </c:cat>
          <c:val>
            <c:numRef>
              <c:f>Arkusz1!$E$2:$E$8</c:f>
              <c:numCache>
                <c:formatCode>General</c:formatCode>
                <c:ptCount val="7"/>
                <c:pt idx="0">
                  <c:v>21</c:v>
                </c:pt>
              </c:numCache>
            </c:numRef>
          </c:val>
        </c:ser>
        <c:ser>
          <c:idx val="4"/>
          <c:order val="4"/>
          <c:tx>
            <c:strRef>
              <c:f>Arkusz1!$F$1</c:f>
              <c:strCache>
                <c:ptCount val="1"/>
              </c:strCache>
            </c:strRef>
          </c:tx>
          <c:cat>
            <c:strRef>
              <c:f>Arkusz1!$A$2:$A$8</c:f>
              <c:strCache>
                <c:ptCount val="7"/>
                <c:pt idx="0">
                  <c:v> przywłaszczenie mienia, kradzież (art. 278, 284, 286 k.k.; art. 119 k.w.)</c:v>
                </c:pt>
                <c:pt idx="1">
                  <c:v> nietrzeźwość kierowcy (art. 178 a k.k.)</c:v>
                </c:pt>
                <c:pt idx="2">
                  <c:v>prace społecznie użyteczne</c:v>
                </c:pt>
                <c:pt idx="3">
                  <c:v> pobicie, znęcanie się fizyczne i psychiczne,  znieważenie funkcjonariusza, groźby karalne (art. 158 k.k.; art. 207 k.k, 226 k.k, art. 190 k.k.) </c:v>
                </c:pt>
                <c:pt idx="4">
                  <c:v> używanie publicznie nieprzyzwoitych słów oraz zakłócanie porządku publicznego i ciszy nocnej (art. 141 k.w.; art. 51 k.w.) </c:v>
                </c:pt>
                <c:pt idx="5">
                  <c:v> posiadanie narkotyków (art. 61, 62 ustawy) </c:v>
                </c:pt>
                <c:pt idx="6">
                  <c:v> inne</c:v>
                </c:pt>
              </c:strCache>
            </c:strRef>
          </c:cat>
          <c:val>
            <c:numRef>
              <c:f>Arkusz1!$F$2:$F$8</c:f>
              <c:numCache>
                <c:formatCode>General</c:formatCode>
                <c:ptCount val="7"/>
                <c:pt idx="0">
                  <c:v>10</c:v>
                </c:pt>
                <c:pt idx="2">
                  <c:v>0</c:v>
                </c:pt>
              </c:numCache>
            </c:numRef>
          </c:val>
        </c:ser>
        <c:ser>
          <c:idx val="5"/>
          <c:order val="5"/>
          <c:tx>
            <c:strRef>
              <c:f>Arkusz1!$G$1</c:f>
              <c:strCache>
                <c:ptCount val="1"/>
              </c:strCache>
            </c:strRef>
          </c:tx>
          <c:cat>
            <c:strRef>
              <c:f>Arkusz1!$A$2:$A$8</c:f>
              <c:strCache>
                <c:ptCount val="7"/>
                <c:pt idx="0">
                  <c:v> przywłaszczenie mienia, kradzież (art. 278, 284, 286 k.k.; art. 119 k.w.)</c:v>
                </c:pt>
                <c:pt idx="1">
                  <c:v> nietrzeźwość kierowcy (art. 178 a k.k.)</c:v>
                </c:pt>
                <c:pt idx="2">
                  <c:v>prace społecznie użyteczne</c:v>
                </c:pt>
                <c:pt idx="3">
                  <c:v> pobicie, znęcanie się fizyczne i psychiczne,  znieważenie funkcjonariusza, groźby karalne (art. 158 k.k.; art. 207 k.k, 226 k.k, art. 190 k.k.) </c:v>
                </c:pt>
                <c:pt idx="4">
                  <c:v> używanie publicznie nieprzyzwoitych słów oraz zakłócanie porządku publicznego i ciszy nocnej (art. 141 k.w.; art. 51 k.w.) </c:v>
                </c:pt>
                <c:pt idx="5">
                  <c:v> posiadanie narkotyków (art. 61, 62 ustawy) </c:v>
                </c:pt>
                <c:pt idx="6">
                  <c:v> inne</c:v>
                </c:pt>
              </c:strCache>
            </c:strRef>
          </c:cat>
          <c:val>
            <c:numRef>
              <c:f>Arkusz1!$G$2:$G$8</c:f>
              <c:numCache>
                <c:formatCode>General</c:formatCode>
                <c:ptCount val="7"/>
                <c:pt idx="0">
                  <c:v>9</c:v>
                </c:pt>
              </c:numCache>
            </c:numRef>
          </c:val>
        </c:ser>
        <c:ser>
          <c:idx val="6"/>
          <c:order val="6"/>
          <c:tx>
            <c:strRef>
              <c:f>Arkusz1!$A$8</c:f>
              <c:strCache>
                <c:ptCount val="1"/>
                <c:pt idx="0">
                  <c:v> inne</c:v>
                </c:pt>
              </c:strCache>
            </c:strRef>
          </c:tx>
          <c:cat>
            <c:strRef>
              <c:f>Arkusz1!$A$2:$A$8</c:f>
              <c:strCache>
                <c:ptCount val="7"/>
                <c:pt idx="0">
                  <c:v> przywłaszczenie mienia, kradzież (art. 278, 284, 286 k.k.; art. 119 k.w.)</c:v>
                </c:pt>
                <c:pt idx="1">
                  <c:v> nietrzeźwość kierowcy (art. 178 a k.k.)</c:v>
                </c:pt>
                <c:pt idx="2">
                  <c:v>prace społecznie użyteczne</c:v>
                </c:pt>
                <c:pt idx="3">
                  <c:v> pobicie, znęcanie się fizyczne i psychiczne,  znieważenie funkcjonariusza, groźby karalne (art. 158 k.k.; art. 207 k.k, 226 k.k, art. 190 k.k.) </c:v>
                </c:pt>
                <c:pt idx="4">
                  <c:v> używanie publicznie nieprzyzwoitych słów oraz zakłócanie porządku publicznego i ciszy nocnej (art. 141 k.w.; art. 51 k.w.) </c:v>
                </c:pt>
                <c:pt idx="5">
                  <c:v> posiadanie narkotyków (art. 61, 62 ustawy) </c:v>
                </c:pt>
                <c:pt idx="6">
                  <c:v> inne</c:v>
                </c:pt>
              </c:strCache>
            </c:strRef>
          </c:cat>
          <c:val>
            <c:numRef>
              <c:f>Arkusz1!$H$2:$H$8</c:f>
              <c:numCache>
                <c:formatCode>General</c:formatCode>
                <c:ptCount val="7"/>
                <c:pt idx="0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b"/>
      <c:layout>
        <c:manualLayout>
          <c:xMode val="edge"/>
          <c:yMode val="edge"/>
          <c:x val="6.335474513054289E-3"/>
          <c:y val="3.118788319941805E-4"/>
          <c:w val="0.52241665515494717"/>
          <c:h val="0.97361422958836141"/>
        </c:manualLayout>
      </c:layout>
      <c:overlay val="0"/>
      <c:txPr>
        <a:bodyPr/>
        <a:lstStyle/>
        <a:p>
          <a:pPr>
            <a:defRPr sz="1400"/>
          </a:pPr>
          <a:endParaRPr lang="pl-PL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pieChart>
        <c:varyColors val="1"/>
        <c:ser>
          <c:idx val="0"/>
          <c:order val="0"/>
          <c:cat>
            <c:strRef>
              <c:f>Arkusz1!$A$3:$A$7</c:f>
              <c:strCache>
                <c:ptCount val="5"/>
                <c:pt idx="0">
                  <c:v>bezrobotni niezarejestrowani w PUP</c:v>
                </c:pt>
                <c:pt idx="1">
                  <c:v>bezrobotni zarejestrowani w PUP</c:v>
                </c:pt>
                <c:pt idx="2">
                  <c:v>uczący się</c:v>
                </c:pt>
                <c:pt idx="3">
                  <c:v>emeryci, renciści</c:v>
                </c:pt>
                <c:pt idx="4">
                  <c:v>pracujący</c:v>
                </c:pt>
              </c:strCache>
            </c:strRef>
          </c:cat>
          <c:val>
            <c:numRef>
              <c:f>Arkusz1!$B$3:$B$7</c:f>
              <c:numCache>
                <c:formatCode>General</c:formatCode>
                <c:ptCount val="5"/>
                <c:pt idx="0">
                  <c:v>93</c:v>
                </c:pt>
                <c:pt idx="1">
                  <c:v>62</c:v>
                </c:pt>
                <c:pt idx="2">
                  <c:v>39</c:v>
                </c:pt>
                <c:pt idx="3">
                  <c:v>5</c:v>
                </c:pt>
                <c:pt idx="4">
                  <c:v>60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63817320532301924"/>
          <c:y val="8.397927335669203E-2"/>
          <c:w val="0.33771929824561425"/>
          <c:h val="0.66952755913667761"/>
        </c:manualLayout>
      </c:layout>
      <c:overlay val="0"/>
      <c:txPr>
        <a:bodyPr/>
        <a:lstStyle/>
        <a:p>
          <a:pPr>
            <a:defRPr sz="2000"/>
          </a:pPr>
          <a:endParaRPr lang="pl-PL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5610570020565764E-2"/>
          <c:y val="1.7032793924723056E-2"/>
          <c:w val="0.91744936168561553"/>
          <c:h val="0.7902725854271742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styczeń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30000"/>
                    <a:satMod val="250000"/>
                  </a:schemeClr>
                </a:gs>
                <a:gs pos="72000">
                  <a:schemeClr val="accent6">
                    <a:tint val="75000"/>
                    <a:satMod val="210000"/>
                  </a:schemeClr>
                </a:gs>
                <a:gs pos="100000">
                  <a:schemeClr val="accent6">
                    <a:tint val="85000"/>
                    <a:satMod val="210000"/>
                  </a:schemeClr>
                </a:gs>
              </a:gsLst>
              <a:lin ang="5400000" scaled="1"/>
            </a:gradFill>
            <a:ln w="10000" cap="flat" cmpd="sng" algn="ctr">
              <a:solidFill>
                <a:schemeClr val="accent6"/>
              </a:solidFill>
              <a:prstDash val="solid"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c:spPr>
          <c:invertIfNegative val="0"/>
          <c:dLbls>
            <c:txPr>
              <a:bodyPr/>
              <a:lstStyle/>
              <a:p>
                <a:pPr>
                  <a:defRPr sz="1600" b="1">
                    <a:solidFill>
                      <a:schemeClr val="accent1">
                        <a:lumMod val="50000"/>
                      </a:schemeClr>
                    </a:solidFill>
                    <a:latin typeface="Comic Sans MS" pitchFamily="66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Arkusz1!$A$2:$A$13</c:f>
              <c:strCache>
                <c:ptCount val="12"/>
                <c:pt idx="0">
                  <c:v>styczeń</c:v>
                </c:pt>
                <c:pt idx="1">
                  <c:v>luty</c:v>
                </c:pt>
                <c:pt idx="2">
                  <c:v>marzec</c:v>
                </c:pt>
                <c:pt idx="3">
                  <c:v>kwiecień</c:v>
                </c:pt>
                <c:pt idx="4">
                  <c:v>maj</c:v>
                </c:pt>
                <c:pt idx="5">
                  <c:v>czerwiec</c:v>
                </c:pt>
                <c:pt idx="6">
                  <c:v>lipiec</c:v>
                </c:pt>
                <c:pt idx="7">
                  <c:v>sierpień</c:v>
                </c:pt>
                <c:pt idx="8">
                  <c:v>wrzesień</c:v>
                </c:pt>
                <c:pt idx="9">
                  <c:v>październik</c:v>
                </c:pt>
                <c:pt idx="10">
                  <c:v>listopad</c:v>
                </c:pt>
                <c:pt idx="11">
                  <c:v>grudzień</c:v>
                </c:pt>
              </c:strCache>
            </c:strRef>
          </c:cat>
          <c:val>
            <c:numRef>
              <c:f>Arkusz1!$B$2:$B$13</c:f>
              <c:numCache>
                <c:formatCode>General</c:formatCode>
                <c:ptCount val="12"/>
                <c:pt idx="0">
                  <c:v>111</c:v>
                </c:pt>
                <c:pt idx="1">
                  <c:v>118</c:v>
                </c:pt>
                <c:pt idx="2">
                  <c:v>137</c:v>
                </c:pt>
                <c:pt idx="3">
                  <c:v>122</c:v>
                </c:pt>
                <c:pt idx="4">
                  <c:v>109</c:v>
                </c:pt>
                <c:pt idx="5">
                  <c:v>116</c:v>
                </c:pt>
                <c:pt idx="6">
                  <c:v>114</c:v>
                </c:pt>
                <c:pt idx="7">
                  <c:v>130</c:v>
                </c:pt>
                <c:pt idx="8">
                  <c:v>110</c:v>
                </c:pt>
                <c:pt idx="9">
                  <c:v>107</c:v>
                </c:pt>
                <c:pt idx="10">
                  <c:v>102</c:v>
                </c:pt>
                <c:pt idx="11">
                  <c:v>95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0"/>
        <c:gapDepth val="0"/>
        <c:shape val="cylinder"/>
        <c:axId val="30388992"/>
        <c:axId val="30391680"/>
        <c:axId val="0"/>
      </c:bar3DChart>
      <c:catAx>
        <c:axId val="3038899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Comic Sans MS" pitchFamily="66" charset="0"/>
              </a:defRPr>
            </a:pPr>
            <a:endParaRPr lang="pl-PL"/>
          </a:p>
        </c:txPr>
        <c:crossAx val="30391680"/>
        <c:crosses val="autoZero"/>
        <c:auto val="1"/>
        <c:lblAlgn val="ctr"/>
        <c:lblOffset val="100"/>
        <c:noMultiLvlLbl val="0"/>
      </c:catAx>
      <c:valAx>
        <c:axId val="3039168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defRPr>
            </a:pPr>
            <a:endParaRPr lang="pl-PL"/>
          </a:p>
        </c:txPr>
        <c:crossAx val="303889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ytuł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16" name="Symbol zastępczy daty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6E41C-761F-479F-A10D-F5ED3D6BE0F6}" type="datetimeFigureOut">
              <a:rPr lang="pl-PL" smtClean="0"/>
              <a:pPr/>
              <a:t>2014-06-26</a:t>
            </a:fld>
            <a:endParaRPr lang="pl-PL"/>
          </a:p>
        </p:txBody>
      </p:sp>
      <p:sp>
        <p:nvSpPr>
          <p:cNvPr id="2" name="Symbol zastępczy stop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5" name="Symbol zastępczy numeru slajd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F550713-2EAB-4549-A2EB-BE5E583B5B2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ytuł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7" name="Symbol zastępczy zawartości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6E41C-761F-479F-A10D-F5ED3D6BE0F6}" type="datetimeFigureOut">
              <a:rPr lang="pl-PL" smtClean="0"/>
              <a:pPr/>
              <a:t>2014-06-26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pl-PL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F550713-2EAB-4549-A2EB-BE5E583B5B2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ymbol zastępczy tekstu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9" name="Symbol zastępczy daty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6E41C-761F-479F-A10D-F5ED3D6BE0F6}" type="datetimeFigureOut">
              <a:rPr lang="pl-PL" smtClean="0"/>
              <a:pPr/>
              <a:t>2014-06-26</a:t>
            </a:fld>
            <a:endParaRPr lang="pl-PL"/>
          </a:p>
        </p:txBody>
      </p:sp>
      <p:sp>
        <p:nvSpPr>
          <p:cNvPr id="11" name="Symbol zastępczy stopki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50713-2EAB-4549-A2EB-BE5E583B5B29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ytuł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4" name="Symbol zastępczy zawartości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1" name="Symbol zastępczy daty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6E41C-761F-479F-A10D-F5ED3D6BE0F6}" type="datetimeFigureOut">
              <a:rPr lang="pl-PL" smtClean="0"/>
              <a:pPr/>
              <a:t>2014-06-26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1" name="Symbol zastępczy numeru slajd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50713-2EAB-4549-A2EB-BE5E583B5B2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ytuł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25" name="Symbol zastępczy tekstu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8" name="Symbol zastępczy zawartości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6E41C-761F-479F-A10D-F5ED3D6BE0F6}" type="datetimeFigureOut">
              <a:rPr lang="pl-PL" smtClean="0"/>
              <a:pPr/>
              <a:t>2014-06-26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F550713-2EAB-4549-A2EB-BE5E583B5B29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ytuł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2" name="Symbol zastępczy daty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6E41C-761F-479F-A10D-F5ED3D6BE0F6}" type="datetimeFigureOut">
              <a:rPr lang="pl-PL" smtClean="0"/>
              <a:pPr/>
              <a:t>2014-06-26</a:t>
            </a:fld>
            <a:endParaRPr lang="pl-PL"/>
          </a:p>
        </p:txBody>
      </p:sp>
      <p:sp>
        <p:nvSpPr>
          <p:cNvPr id="21" name="Symbol zastępczy stopki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50713-2EAB-4549-A2EB-BE5E583B5B2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6E41C-761F-479F-A10D-F5ED3D6BE0F6}" type="datetimeFigureOut">
              <a:rPr lang="pl-PL" smtClean="0"/>
              <a:pPr/>
              <a:t>2014-06-26</a:t>
            </a:fld>
            <a:endParaRPr lang="pl-PL"/>
          </a:p>
        </p:txBody>
      </p:sp>
      <p:sp>
        <p:nvSpPr>
          <p:cNvPr id="24" name="Symbol zastępczy stopki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50713-2EAB-4549-A2EB-BE5E583B5B2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Łącznik prosty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ytuł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6" name="Symbol zastępczy tekstu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4" name="Symbol zastępczy zawartości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6E41C-761F-479F-A10D-F5ED3D6BE0F6}" type="datetimeFigureOut">
              <a:rPr lang="pl-PL" smtClean="0"/>
              <a:pPr/>
              <a:t>2014-06-26</a:t>
            </a:fld>
            <a:endParaRPr lang="pl-PL"/>
          </a:p>
        </p:txBody>
      </p:sp>
      <p:sp>
        <p:nvSpPr>
          <p:cNvPr id="29" name="Symbol zastępczy stopki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50713-2EAB-4549-A2EB-BE5E583B5B2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ymbol zastępczy obrazu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6E41C-761F-479F-A10D-F5ED3D6BE0F6}" type="datetimeFigureOut">
              <a:rPr lang="pl-PL" smtClean="0"/>
              <a:pPr/>
              <a:t>2014-06-26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1" name="Symbol zastępczy numeru slajd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50713-2EAB-4549-A2EB-BE5E583B5B29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7" name="Tytuł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6" name="Symbol zastępczy tekstu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6E41C-761F-479F-A10D-F5ED3D6BE0F6}" type="datetimeFigureOut">
              <a:rPr lang="pl-PL" smtClean="0"/>
              <a:pPr/>
              <a:t>2014-06-26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50713-2EAB-4549-A2EB-BE5E583B5B2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6E41C-761F-479F-A10D-F5ED3D6BE0F6}" type="datetimeFigureOut">
              <a:rPr lang="pl-PL" smtClean="0"/>
              <a:pPr/>
              <a:t>2014-06-26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50713-2EAB-4549-A2EB-BE5E583B5B29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Symbol zastępczy tekstu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1" name="Symbol zastępczy daty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966E41C-761F-479F-A10D-F5ED3D6BE0F6}" type="datetimeFigureOut">
              <a:rPr lang="pl-PL" smtClean="0"/>
              <a:pPr/>
              <a:t>2014-06-26</a:t>
            </a:fld>
            <a:endParaRPr lang="pl-PL"/>
          </a:p>
        </p:txBody>
      </p:sp>
      <p:sp>
        <p:nvSpPr>
          <p:cNvPr id="28" name="Symbol zastępczy stopki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F550713-2EAB-4549-A2EB-BE5E583B5B29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Symbol zastępczy tytułu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Łącznik prosty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emf"/><Relationship Id="rId4" Type="http://schemas.openxmlformats.org/officeDocument/2006/relationships/package" Target="../embeddings/Arkusz_programu_Microsoft_Excel7.xlsx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l-PL" b="1" dirty="0" smtClean="0">
                <a:latin typeface="Comic Sans MS" pitchFamily="66" charset="0"/>
              </a:rPr>
              <a:t>Posiedzenie Rady Głównej do Spraw Społecznej Readaptacji </a:t>
            </a:r>
          </a:p>
          <a:p>
            <a:pPr marL="0" indent="0" algn="ctr">
              <a:buNone/>
            </a:pPr>
            <a:r>
              <a:rPr lang="pl-PL" b="1" dirty="0" smtClean="0">
                <a:latin typeface="Comic Sans MS" pitchFamily="66" charset="0"/>
              </a:rPr>
              <a:t>i Pomocy Skazanym</a:t>
            </a:r>
          </a:p>
          <a:p>
            <a:pPr marL="0" indent="0" algn="ctr">
              <a:buNone/>
            </a:pPr>
            <a:r>
              <a:rPr lang="pl-PL" dirty="0" smtClean="0">
                <a:latin typeface="Comic Sans MS" pitchFamily="66" charset="0"/>
              </a:rPr>
              <a:t>„Seminarium poświęcone zacieśnieniu współpracy Rady Głównej i terenowych rad do spraw społecznej readaptacji i pomocy skazanym”</a:t>
            </a:r>
          </a:p>
          <a:p>
            <a:pPr marL="0" indent="0" algn="ctr">
              <a:buNone/>
            </a:pPr>
            <a:r>
              <a:rPr lang="pl-PL" dirty="0" smtClean="0">
                <a:latin typeface="Comic Sans MS" pitchFamily="66" charset="0"/>
              </a:rPr>
              <a:t>30 czerwca 2014 r.</a:t>
            </a:r>
            <a:endParaRPr lang="pl-PL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9290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dirty="0" smtClean="0">
                <a:latin typeface="Comic Sans MS" pitchFamily="66" charset="0"/>
              </a:rPr>
              <a:t/>
            </a:r>
            <a:br>
              <a:rPr lang="pl-PL" dirty="0" smtClean="0">
                <a:latin typeface="Comic Sans MS" pitchFamily="66" charset="0"/>
              </a:rPr>
            </a:br>
            <a:r>
              <a:rPr lang="pl-PL" sz="2400" dirty="0" smtClean="0">
                <a:latin typeface="Comic Sans MS" pitchFamily="66" charset="0"/>
              </a:rPr>
              <a:t>WARSZAWA 30 CZERWCA 2014 r.</a:t>
            </a:r>
            <a:endParaRPr lang="pl-PL" sz="2400" dirty="0">
              <a:latin typeface="Comic Sans MS" pitchFamily="66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323528" y="548680"/>
            <a:ext cx="8458200" cy="4536504"/>
          </a:xfrm>
        </p:spPr>
        <p:txBody>
          <a:bodyPr>
            <a:normAutofit fontScale="85000" lnSpcReduction="20000"/>
          </a:bodyPr>
          <a:lstStyle/>
          <a:p>
            <a:pPr algn="ctr"/>
            <a:endParaRPr lang="pl-PL" sz="3600" dirty="0" smtClean="0"/>
          </a:p>
          <a:p>
            <a:pPr algn="ctr"/>
            <a:endParaRPr lang="pl-PL" sz="3200" dirty="0">
              <a:latin typeface="Comic Sans MS" pitchFamily="66" charset="0"/>
            </a:endParaRPr>
          </a:p>
          <a:p>
            <a:pPr algn="ctr"/>
            <a:r>
              <a:rPr lang="pl-PL" sz="4000" b="1" dirty="0" smtClean="0">
                <a:latin typeface="Comic Sans MS" pitchFamily="66" charset="0"/>
              </a:rPr>
              <a:t>Stowarzyszenie Pomocy </a:t>
            </a:r>
            <a:br>
              <a:rPr lang="pl-PL" sz="4000" b="1" dirty="0" smtClean="0">
                <a:latin typeface="Comic Sans MS" pitchFamily="66" charset="0"/>
              </a:rPr>
            </a:br>
            <a:r>
              <a:rPr lang="pl-PL" sz="4000" b="1" dirty="0" smtClean="0">
                <a:latin typeface="Comic Sans MS" pitchFamily="66" charset="0"/>
              </a:rPr>
              <a:t>„Ludzie Ludziom”</a:t>
            </a:r>
          </a:p>
          <a:p>
            <a:pPr algn="ctr"/>
            <a:endParaRPr lang="pl-PL" sz="3200" dirty="0">
              <a:latin typeface="Comic Sans MS" pitchFamily="66" charset="0"/>
            </a:endParaRPr>
          </a:p>
          <a:p>
            <a:pPr algn="ctr"/>
            <a:r>
              <a:rPr lang="pl-PL" sz="3200" dirty="0" smtClean="0">
                <a:latin typeface="Comic Sans MS" pitchFamily="66" charset="0"/>
              </a:rPr>
              <a:t>Organizacja i nadzór nad wykonywaniem prac na cele społeczne oraz pracy społecznie użytecznej - Program prac społecznie użytecznych „PER SALDO”</a:t>
            </a:r>
          </a:p>
          <a:p>
            <a:pPr algn="r"/>
            <a:endParaRPr lang="pl-PL" sz="3600" dirty="0" smtClean="0">
              <a:latin typeface="Comic Sans MS" pitchFamily="66" charset="0"/>
            </a:endParaRPr>
          </a:p>
          <a:p>
            <a:pPr algn="r"/>
            <a:r>
              <a:rPr lang="pl-PL" sz="3200" dirty="0" smtClean="0">
                <a:latin typeface="Comic Sans MS" pitchFamily="66" charset="0"/>
              </a:rPr>
              <a:t> Erazm Humienny </a:t>
            </a:r>
            <a:endParaRPr lang="pl-PL" sz="3200" dirty="0">
              <a:latin typeface="Comic Sans MS" pitchFamily="66" charset="0"/>
            </a:endParaRPr>
          </a:p>
          <a:p>
            <a:pPr algn="ctr"/>
            <a:endParaRPr lang="pl-PL" sz="3600" dirty="0"/>
          </a:p>
        </p:txBody>
      </p:sp>
    </p:spTree>
    <p:extLst>
      <p:ext uri="{BB962C8B-B14F-4D97-AF65-F5344CB8AC3E}">
        <p14:creationId xmlns:p14="http://schemas.microsoft.com/office/powerpoint/2010/main" val="223489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>
            <a:normAutofit/>
          </a:bodyPr>
          <a:lstStyle/>
          <a:p>
            <a:pPr algn="ctr"/>
            <a:endParaRPr lang="pl-PL" sz="4400" dirty="0">
              <a:latin typeface="Comic Sans MS" pitchFamily="66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28600" y="1988840"/>
            <a:ext cx="8686800" cy="28803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3600" dirty="0" smtClean="0">
                <a:latin typeface="Comic Sans MS" pitchFamily="66" charset="0"/>
              </a:rPr>
              <a:t>Wsparcie osób skazanych </a:t>
            </a:r>
            <a:br>
              <a:rPr lang="pl-PL" sz="3600" dirty="0" smtClean="0">
                <a:latin typeface="Comic Sans MS" pitchFamily="66" charset="0"/>
              </a:rPr>
            </a:br>
            <a:r>
              <a:rPr lang="pl-PL" sz="3600" dirty="0" smtClean="0">
                <a:latin typeface="Comic Sans MS" pitchFamily="66" charset="0"/>
              </a:rPr>
              <a:t>na karę ograniczenia wolności </a:t>
            </a:r>
            <a:br>
              <a:rPr lang="pl-PL" sz="3600" dirty="0" smtClean="0">
                <a:latin typeface="Comic Sans MS" pitchFamily="66" charset="0"/>
              </a:rPr>
            </a:br>
            <a:r>
              <a:rPr lang="pl-PL" sz="3600" dirty="0" smtClean="0">
                <a:latin typeface="Comic Sans MS" pitchFamily="66" charset="0"/>
              </a:rPr>
              <a:t>oraz pracę społecznie użyteczną</a:t>
            </a:r>
            <a:br>
              <a:rPr lang="pl-PL" sz="3600" dirty="0" smtClean="0">
                <a:latin typeface="Comic Sans MS" pitchFamily="66" charset="0"/>
              </a:rPr>
            </a:br>
            <a:r>
              <a:rPr lang="pl-PL" sz="3600" dirty="0" smtClean="0">
                <a:latin typeface="Comic Sans MS" pitchFamily="66" charset="0"/>
              </a:rPr>
              <a:t>- aktywizacja społeczna i zawodowa </a:t>
            </a:r>
            <a:br>
              <a:rPr lang="pl-PL" sz="3600" dirty="0" smtClean="0">
                <a:latin typeface="Comic Sans MS" pitchFamily="66" charset="0"/>
              </a:rPr>
            </a:br>
            <a:r>
              <a:rPr lang="pl-PL" sz="3600" dirty="0" smtClean="0">
                <a:latin typeface="Comic Sans MS" pitchFamily="66" charset="0"/>
              </a:rPr>
              <a:t>jako wzmocnienie działań probacyjnych</a:t>
            </a:r>
            <a:endParaRPr lang="pl-PL" sz="3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5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/>
          <p:cNvSpPr>
            <a:spLocks noGrp="1"/>
          </p:cNvSpPr>
          <p:nvPr>
            <p:ph type="body" idx="1"/>
          </p:nvPr>
        </p:nvSpPr>
        <p:spPr>
          <a:xfrm>
            <a:off x="539552" y="3717032"/>
            <a:ext cx="8458200" cy="643136"/>
          </a:xfrm>
        </p:spPr>
        <p:txBody>
          <a:bodyPr/>
          <a:lstStyle/>
          <a:p>
            <a:r>
              <a:rPr lang="pl-PL" dirty="0" smtClean="0">
                <a:latin typeface="Comic Sans MS" pitchFamily="66" charset="0"/>
              </a:rPr>
              <a:t>Seneka</a:t>
            </a:r>
            <a:endParaRPr lang="pl-PL" dirty="0">
              <a:latin typeface="Comic Sans MS" pitchFamily="66" charset="0"/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79512" y="1484784"/>
            <a:ext cx="8686800" cy="118482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pl-PL" sz="2800" dirty="0" smtClean="0">
                <a:latin typeface="Comic Sans MS" pitchFamily="66" charset="0"/>
              </a:rPr>
              <a:t>„Nikt rozsądny nie karze dlatego, </a:t>
            </a:r>
            <a:br>
              <a:rPr lang="pl-PL" sz="2800" dirty="0" smtClean="0">
                <a:latin typeface="Comic Sans MS" pitchFamily="66" charset="0"/>
              </a:rPr>
            </a:br>
            <a:r>
              <a:rPr lang="pl-PL" sz="2800" dirty="0" smtClean="0">
                <a:latin typeface="Comic Sans MS" pitchFamily="66" charset="0"/>
              </a:rPr>
              <a:t>że popełniono przestępstwo, ale po to,</a:t>
            </a:r>
            <a:br>
              <a:rPr lang="pl-PL" sz="2800" dirty="0" smtClean="0">
                <a:latin typeface="Comic Sans MS" pitchFamily="66" charset="0"/>
              </a:rPr>
            </a:br>
            <a:r>
              <a:rPr lang="pl-PL" sz="2800" dirty="0" smtClean="0">
                <a:latin typeface="Comic Sans MS" pitchFamily="66" charset="0"/>
              </a:rPr>
              <a:t>aby nie popełniono go więcej”</a:t>
            </a:r>
            <a:endParaRPr lang="pl-PL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7440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08" y="1268760"/>
            <a:ext cx="8424936" cy="511256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/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299852" y="260648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latin typeface="Comic Sans MS" pitchFamily="66" charset="0"/>
              </a:rPr>
              <a:t>LICZBOWE OKREŚLENIE SKALI DZIAŁAŃ</a:t>
            </a:r>
            <a:endParaRPr lang="pl-PL" dirty="0">
              <a:latin typeface="Comic Sans MS" pitchFamily="66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l-PL" dirty="0" smtClean="0">
                <a:latin typeface="Comic Sans MS" pitchFamily="66" charset="0"/>
              </a:rPr>
              <a:t>2007 - 2013</a:t>
            </a:r>
            <a:endParaRPr lang="pl-PL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79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pl-PL" sz="2800" dirty="0" smtClean="0">
                <a:latin typeface="Comic Sans MS" pitchFamily="66" charset="0"/>
              </a:rPr>
              <a:t>Ilość skierowanych do SPLL wyroków </a:t>
            </a:r>
            <a:br>
              <a:rPr lang="pl-PL" sz="2800" dirty="0" smtClean="0">
                <a:latin typeface="Comic Sans MS" pitchFamily="66" charset="0"/>
              </a:rPr>
            </a:br>
            <a:r>
              <a:rPr lang="pl-PL" sz="2800" dirty="0" smtClean="0">
                <a:latin typeface="Comic Sans MS" pitchFamily="66" charset="0"/>
              </a:rPr>
              <a:t>w latach 2007 - 2013</a:t>
            </a:r>
            <a:endParaRPr lang="pl-PL" sz="2800" dirty="0">
              <a:latin typeface="Comic Sans MS" pitchFamily="66" charset="0"/>
            </a:endParaRP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5331878"/>
              </p:ext>
            </p:extLst>
          </p:nvPr>
        </p:nvGraphicFramePr>
        <p:xfrm>
          <a:off x="304800" y="1554162"/>
          <a:ext cx="8686800" cy="5043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70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pl-PL" sz="2400" dirty="0" smtClean="0">
                <a:latin typeface="Comic Sans MS" pitchFamily="66" charset="0"/>
              </a:rPr>
              <a:t>Ilość godzin zasądzonych i wykonanych</a:t>
            </a:r>
            <a:endParaRPr lang="pl-PL" sz="2400" dirty="0">
              <a:latin typeface="Comic Sans MS" pitchFamily="66" charset="0"/>
            </a:endParaRP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804927"/>
              </p:ext>
            </p:extLst>
          </p:nvPr>
        </p:nvGraphicFramePr>
        <p:xfrm>
          <a:off x="179512" y="1412776"/>
          <a:ext cx="8686800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89052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48" y="1844824"/>
            <a:ext cx="8928992" cy="412591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31848" y="332656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 smtClean="0">
                <a:latin typeface="Comic Sans MS" pitchFamily="66" charset="0"/>
              </a:rPr>
              <a:t>LICZBOWE OKREŚLENIE SKALI DZIAŁAŃ w latach 2007 - 2013</a:t>
            </a:r>
            <a:endParaRPr lang="pl-PL" dirty="0">
              <a:latin typeface="Comic Sans MS" pitchFamily="66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09674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pl-PL" sz="2400" dirty="0" smtClean="0">
                <a:latin typeface="Comic Sans MS" pitchFamily="66" charset="0"/>
              </a:rPr>
              <a:t>Struktura wiekowa osób wykonujących </a:t>
            </a:r>
            <a:br>
              <a:rPr lang="pl-PL" sz="2400" dirty="0" smtClean="0">
                <a:latin typeface="Comic Sans MS" pitchFamily="66" charset="0"/>
              </a:rPr>
            </a:br>
            <a:r>
              <a:rPr lang="pl-PL" sz="2400" dirty="0" smtClean="0">
                <a:latin typeface="Comic Sans MS" pitchFamily="66" charset="0"/>
              </a:rPr>
              <a:t>prace na cele społeczne w latach 2007 - 2013</a:t>
            </a:r>
            <a:endParaRPr lang="pl-PL" sz="2400" dirty="0">
              <a:latin typeface="Comic Sans MS" pitchFamily="66" charset="0"/>
            </a:endParaRPr>
          </a:p>
        </p:txBody>
      </p:sp>
      <p:graphicFrame>
        <p:nvGraphicFramePr>
          <p:cNvPr id="6" name="Symbol zastępczy zawartości 5"/>
          <p:cNvGraphicFramePr>
            <a:graphicFrameLocks noGrp="1"/>
          </p:cNvGraphicFramePr>
          <p:nvPr>
            <p:ph idx="1"/>
          </p:nvPr>
        </p:nvGraphicFramePr>
        <p:xfrm>
          <a:off x="304800" y="1214422"/>
          <a:ext cx="86868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15217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5720" y="0"/>
            <a:ext cx="8686800" cy="1123928"/>
          </a:xfrm>
        </p:spPr>
        <p:txBody>
          <a:bodyPr>
            <a:noAutofit/>
          </a:bodyPr>
          <a:lstStyle/>
          <a:p>
            <a:pPr algn="ctr"/>
            <a:r>
              <a:rPr lang="pl-PL" sz="2400" dirty="0" smtClean="0">
                <a:latin typeface="Comic Sans MS" pitchFamily="66" charset="0"/>
              </a:rPr>
              <a:t>Struktura wykształcenia osób wykonujących prace na cele społeczne w latach 2007 - 2013</a:t>
            </a:r>
            <a:endParaRPr lang="pl-PL" sz="2400" dirty="0">
              <a:latin typeface="Comic Sans MS" pitchFamily="66" charset="0"/>
            </a:endParaRP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8395259"/>
              </p:ext>
            </p:extLst>
          </p:nvPr>
        </p:nvGraphicFramePr>
        <p:xfrm>
          <a:off x="304800" y="1554163"/>
          <a:ext cx="86868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40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/>
          <p:cNvSpPr>
            <a:spLocks noGrp="1"/>
          </p:cNvSpPr>
          <p:nvPr>
            <p:ph type="body" idx="1"/>
          </p:nvPr>
        </p:nvSpPr>
        <p:spPr>
          <a:xfrm>
            <a:off x="395536" y="3573016"/>
            <a:ext cx="8458200" cy="643136"/>
          </a:xfrm>
        </p:spPr>
        <p:txBody>
          <a:bodyPr/>
          <a:lstStyle/>
          <a:p>
            <a:r>
              <a:rPr lang="pl-PL" dirty="0" smtClean="0">
                <a:latin typeface="Comic Sans MS" pitchFamily="66" charset="0"/>
              </a:rPr>
              <a:t>F. De La Rochefoucauld</a:t>
            </a:r>
            <a:endParaRPr lang="pl-PL" dirty="0">
              <a:latin typeface="Comic Sans MS" pitchFamily="66" charset="0"/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07504" y="2060848"/>
            <a:ext cx="8902824" cy="230425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pl-PL" sz="2800" dirty="0" smtClean="0">
                <a:latin typeface="Comic Sans MS" pitchFamily="66" charset="0"/>
              </a:rPr>
              <a:t>„Popełnić błąd to jeszcze nie tragedia.</a:t>
            </a:r>
            <a:br>
              <a:rPr lang="pl-PL" sz="2800" dirty="0" smtClean="0">
                <a:latin typeface="Comic Sans MS" pitchFamily="66" charset="0"/>
              </a:rPr>
            </a:br>
            <a:r>
              <a:rPr lang="pl-PL" sz="2800" dirty="0" smtClean="0">
                <a:latin typeface="Comic Sans MS" pitchFamily="66" charset="0"/>
              </a:rPr>
              <a:t>Tragedią jest upieranie się przy błędzie”</a:t>
            </a:r>
            <a:endParaRPr lang="pl-PL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42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 smtClean="0">
                <a:latin typeface="Comic Sans MS" pitchFamily="66" charset="0"/>
              </a:rPr>
              <a:t>Najczęstsze przyczyny skazania </a:t>
            </a:r>
            <a:br>
              <a:rPr lang="pl-PL" dirty="0" smtClean="0">
                <a:latin typeface="Comic Sans MS" pitchFamily="66" charset="0"/>
              </a:rPr>
            </a:br>
            <a:r>
              <a:rPr lang="pl-PL" dirty="0" smtClean="0">
                <a:latin typeface="Comic Sans MS" pitchFamily="66" charset="0"/>
              </a:rPr>
              <a:t>w latach 2007 - 2013</a:t>
            </a:r>
            <a:endParaRPr lang="pl-PL" dirty="0">
              <a:latin typeface="Comic Sans MS" pitchFamily="66" charset="0"/>
            </a:endParaRP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2090879"/>
              </p:ext>
            </p:extLst>
          </p:nvPr>
        </p:nvGraphicFramePr>
        <p:xfrm>
          <a:off x="323528" y="1285860"/>
          <a:ext cx="8686800" cy="5357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46584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pl-PL" sz="2400" dirty="0" smtClean="0">
                <a:latin typeface="Comic Sans MS" pitchFamily="66" charset="0"/>
              </a:rPr>
              <a:t>Struktura zatrudnienia osób wykonujących prace na cele społeczne w latach 2007 – 2013</a:t>
            </a:r>
            <a:r>
              <a:rPr lang="pl-PL" sz="2800" dirty="0" smtClean="0">
                <a:latin typeface="Comic Sans MS" pitchFamily="66" charset="0"/>
              </a:rPr>
              <a:t/>
            </a:r>
            <a:br>
              <a:rPr lang="pl-PL" sz="2800" dirty="0" smtClean="0">
                <a:latin typeface="Comic Sans MS" pitchFamily="66" charset="0"/>
              </a:rPr>
            </a:br>
            <a:endParaRPr lang="pl-PL" sz="2800" dirty="0">
              <a:latin typeface="Comic Sans MS" pitchFamily="66" charset="0"/>
            </a:endParaRPr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5571857"/>
              </p:ext>
            </p:extLst>
          </p:nvPr>
        </p:nvGraphicFramePr>
        <p:xfrm>
          <a:off x="304800" y="1554162"/>
          <a:ext cx="8686800" cy="48271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35032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pl-PL" sz="2800" dirty="0" smtClean="0">
                <a:latin typeface="Comic Sans MS" pitchFamily="66" charset="0"/>
              </a:rPr>
              <a:t>Wsparcie rzeczowe i merytoryczne </a:t>
            </a:r>
            <a:br>
              <a:rPr lang="pl-PL" sz="2800" dirty="0" smtClean="0">
                <a:latin typeface="Comic Sans MS" pitchFamily="66" charset="0"/>
              </a:rPr>
            </a:br>
            <a:r>
              <a:rPr lang="pl-PL" sz="2800" dirty="0" smtClean="0">
                <a:latin typeface="Comic Sans MS" pitchFamily="66" charset="0"/>
              </a:rPr>
              <a:t>w latach 2007 - 2013</a:t>
            </a:r>
            <a:endParaRPr lang="pl-PL" sz="2800" dirty="0">
              <a:latin typeface="Comic Sans MS" pitchFamily="66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50" y="2348880"/>
            <a:ext cx="7785100" cy="303053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96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285720" y="0"/>
            <a:ext cx="8686800" cy="838200"/>
          </a:xfrm>
        </p:spPr>
        <p:txBody>
          <a:bodyPr/>
          <a:lstStyle/>
          <a:p>
            <a:pPr algn="ctr"/>
            <a:r>
              <a:rPr lang="pl-PL" dirty="0" smtClean="0"/>
              <a:t>Dane statystyczne za rok 2013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85720" y="1071546"/>
            <a:ext cx="8686800" cy="5643578"/>
          </a:xfrm>
        </p:spPr>
        <p:txBody>
          <a:bodyPr>
            <a:noAutofit/>
          </a:bodyPr>
          <a:lstStyle/>
          <a:p>
            <a:pPr algn="just"/>
            <a:r>
              <a:rPr lang="pl-PL" sz="2000" dirty="0" smtClean="0">
                <a:latin typeface="Comic Sans MS" pitchFamily="66" charset="0"/>
              </a:rPr>
              <a:t>W trakcie realizacji zadania </a:t>
            </a:r>
            <a:r>
              <a:rPr lang="pl-PL" sz="2000" b="1" dirty="0" smtClean="0">
                <a:latin typeface="Comic Sans MS" pitchFamily="66" charset="0"/>
              </a:rPr>
              <a:t>w 2013 roku </a:t>
            </a:r>
            <a:r>
              <a:rPr lang="pl-PL" sz="2000" dirty="0" smtClean="0">
                <a:latin typeface="Comic Sans MS" pitchFamily="66" charset="0"/>
              </a:rPr>
              <a:t>Zespoły Kuratorskiej Służby Sądowej do Wykonywania Orzeczeń w Sprawach Karnych dla Wrocławia-Śródmieścia i Wrocławia-Fabrycznej skierowały do Stowarzyszenia łącznie </a:t>
            </a:r>
            <a:r>
              <a:rPr lang="pl-PL" sz="2000" b="1" dirty="0" smtClean="0">
                <a:latin typeface="Comic Sans MS" pitchFamily="66" charset="0"/>
              </a:rPr>
              <a:t>599 wyroków </a:t>
            </a:r>
            <a:r>
              <a:rPr lang="pl-PL" sz="2000" dirty="0" smtClean="0">
                <a:latin typeface="Comic Sans MS" pitchFamily="66" charset="0"/>
              </a:rPr>
              <a:t>orzekających </a:t>
            </a:r>
            <a:r>
              <a:rPr lang="pl-PL" sz="2000" b="1" dirty="0" smtClean="0">
                <a:latin typeface="Comic Sans MS" pitchFamily="66" charset="0"/>
              </a:rPr>
              <a:t>karę ograniczenia wolności</a:t>
            </a:r>
            <a:r>
              <a:rPr lang="pl-PL" sz="2000" dirty="0" smtClean="0">
                <a:latin typeface="Comic Sans MS" pitchFamily="66" charset="0"/>
              </a:rPr>
              <a:t> poprzez wykonywanie nieodpłatnej kontrolowanej pracy na cele społeczne oraz </a:t>
            </a:r>
            <a:r>
              <a:rPr lang="pl-PL" sz="2000" b="1" dirty="0" smtClean="0">
                <a:latin typeface="Comic Sans MS" pitchFamily="66" charset="0"/>
              </a:rPr>
              <a:t>pracę społecznie użyteczną:</a:t>
            </a:r>
          </a:p>
          <a:p>
            <a:pPr lvl="1" algn="just"/>
            <a:r>
              <a:rPr lang="pl-PL" sz="1800" dirty="0" smtClean="0">
                <a:latin typeface="Comic Sans MS" pitchFamily="66" charset="0"/>
              </a:rPr>
              <a:t>ZKSS dla Wrocławia – Śródmieścia - 446 wyroków, </a:t>
            </a:r>
          </a:p>
          <a:p>
            <a:pPr lvl="1" algn="just"/>
            <a:r>
              <a:rPr lang="pl-PL" sz="1800" dirty="0" smtClean="0">
                <a:latin typeface="Comic Sans MS" pitchFamily="66" charset="0"/>
              </a:rPr>
              <a:t>ZKSS dla Wrocławia Fabrycznej – 153 wyroki. </a:t>
            </a:r>
          </a:p>
          <a:p>
            <a:pPr lvl="1" algn="just"/>
            <a:endParaRPr lang="pl-PL" sz="1800" dirty="0" smtClean="0">
              <a:latin typeface="Comic Sans MS" pitchFamily="66" charset="0"/>
            </a:endParaRPr>
          </a:p>
          <a:p>
            <a:pPr algn="just"/>
            <a:r>
              <a:rPr lang="pl-PL" sz="2000" dirty="0" smtClean="0">
                <a:latin typeface="Comic Sans MS" pitchFamily="66" charset="0"/>
              </a:rPr>
              <a:t>Liczba godzin zasądzonych – </a:t>
            </a:r>
            <a:r>
              <a:rPr lang="pl-PL" sz="2000" b="1" dirty="0" smtClean="0">
                <a:latin typeface="Comic Sans MS" pitchFamily="66" charset="0"/>
              </a:rPr>
              <a:t>67 059 :</a:t>
            </a:r>
          </a:p>
          <a:p>
            <a:pPr lvl="1" algn="just"/>
            <a:r>
              <a:rPr lang="pl-PL" sz="1800" dirty="0" smtClean="0">
                <a:latin typeface="Comic Sans MS" pitchFamily="66" charset="0"/>
              </a:rPr>
              <a:t>ZKSS dla Wrocławia – Śródmieścia – 53 009, </a:t>
            </a:r>
          </a:p>
          <a:p>
            <a:pPr lvl="1" algn="just"/>
            <a:r>
              <a:rPr lang="pl-PL" sz="1800" dirty="0" smtClean="0">
                <a:latin typeface="Comic Sans MS" pitchFamily="66" charset="0"/>
              </a:rPr>
              <a:t>ZKSS dla Wrocławia Fabrycznej – 14 050,</a:t>
            </a:r>
            <a:r>
              <a:rPr lang="pl-PL" sz="1800" b="1" dirty="0" smtClean="0">
                <a:latin typeface="Comic Sans MS" pitchFamily="66" charset="0"/>
              </a:rPr>
              <a:t> </a:t>
            </a:r>
          </a:p>
          <a:p>
            <a:pPr lvl="1" algn="just"/>
            <a:endParaRPr lang="pl-PL" sz="1800" b="1" dirty="0" smtClean="0">
              <a:latin typeface="Comic Sans MS" pitchFamily="66" charset="0"/>
            </a:endParaRPr>
          </a:p>
          <a:p>
            <a:pPr algn="just"/>
            <a:r>
              <a:rPr lang="pl-PL" sz="2000" dirty="0" smtClean="0">
                <a:latin typeface="Comic Sans MS" pitchFamily="66" charset="0"/>
              </a:rPr>
              <a:t>Liczba godzin wykonanych– </a:t>
            </a:r>
            <a:r>
              <a:rPr lang="pl-PL" sz="2000" b="1" dirty="0" smtClean="0">
                <a:latin typeface="Comic Sans MS" pitchFamily="66" charset="0"/>
              </a:rPr>
              <a:t>21 157 </a:t>
            </a:r>
            <a:endParaRPr lang="pl-PL" sz="2000" dirty="0" smtClean="0">
              <a:latin typeface="Comic Sans MS" pitchFamily="66" charset="0"/>
            </a:endParaRPr>
          </a:p>
          <a:p>
            <a:pPr lvl="1" algn="just"/>
            <a:r>
              <a:rPr lang="pl-PL" sz="1800" dirty="0" smtClean="0">
                <a:latin typeface="Comic Sans MS" pitchFamily="66" charset="0"/>
              </a:rPr>
              <a:t>ZKSS dla Wrocławia – Śródmieścia – 16 680, </a:t>
            </a:r>
          </a:p>
          <a:p>
            <a:pPr lvl="1" algn="just"/>
            <a:r>
              <a:rPr lang="pl-PL" sz="1800" dirty="0" smtClean="0">
                <a:latin typeface="Comic Sans MS" pitchFamily="66" charset="0"/>
              </a:rPr>
              <a:t>ZKSS dla Wrocławia Fabrycznej – 4 477.</a:t>
            </a:r>
          </a:p>
          <a:p>
            <a:endParaRPr lang="pl-PL" sz="2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pl-PL" dirty="0" smtClean="0">
                <a:latin typeface="Comic Sans MS" pitchFamily="66" charset="0"/>
              </a:rPr>
              <a:t>Wyroki w liczbach w 2013 R.</a:t>
            </a:r>
            <a:endParaRPr lang="pl-PL" dirty="0">
              <a:latin typeface="Comic Sans MS" pitchFamily="66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544616"/>
          </a:xfrm>
        </p:spPr>
        <p:txBody>
          <a:bodyPr/>
          <a:lstStyle/>
          <a:p>
            <a:pPr marL="0" indent="0" algn="ctr">
              <a:buNone/>
            </a:pPr>
            <a:r>
              <a:rPr lang="pl-P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Kara ograniczenia wolności i prace społecznie użyteczne</a:t>
            </a:r>
          </a:p>
          <a:p>
            <a:pPr>
              <a:buNone/>
            </a:pPr>
            <a:endParaRPr lang="pl-PL" dirty="0"/>
          </a:p>
        </p:txBody>
      </p:sp>
      <p:graphicFrame>
        <p:nvGraphicFramePr>
          <p:cNvPr id="21" name="Tabela 20"/>
          <p:cNvGraphicFramePr>
            <a:graphicFrameLocks noGrp="1"/>
          </p:cNvGraphicFramePr>
          <p:nvPr/>
        </p:nvGraphicFramePr>
        <p:xfrm>
          <a:off x="1331642" y="2348878"/>
          <a:ext cx="6120678" cy="3096342"/>
        </p:xfrm>
        <a:graphic>
          <a:graphicData uri="http://schemas.openxmlformats.org/drawingml/2006/table">
            <a:tbl>
              <a:tblPr/>
              <a:tblGrid>
                <a:gridCol w="1366861"/>
                <a:gridCol w="680685"/>
                <a:gridCol w="680685"/>
                <a:gridCol w="680685"/>
                <a:gridCol w="680685"/>
                <a:gridCol w="675196"/>
                <a:gridCol w="675196"/>
                <a:gridCol w="680685"/>
              </a:tblGrid>
              <a:tr h="344038"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l-PL" sz="12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Fabryczna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72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344038"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suma k.o.w.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398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w tym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038"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Śródmieście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</a:tr>
              <a:tr h="344038"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4038"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4038"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038"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Fabryczna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80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344038"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suma p.s.u.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201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1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w tym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038"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pl-PL" sz="16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l-PL" sz="12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Śródmieście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121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</a:tr>
            </a:tbl>
          </a:graphicData>
        </a:graphic>
      </p:graphicFrame>
      <p:cxnSp>
        <p:nvCxnSpPr>
          <p:cNvPr id="22" name="Łącznik prosty ze strzałką 21"/>
          <p:cNvCxnSpPr/>
          <p:nvPr/>
        </p:nvCxnSpPr>
        <p:spPr>
          <a:xfrm flipV="1">
            <a:off x="5004048" y="2492896"/>
            <a:ext cx="295275" cy="6667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3" name="Łącznik prosty ze strzałką 22"/>
          <p:cNvCxnSpPr/>
          <p:nvPr/>
        </p:nvCxnSpPr>
        <p:spPr>
          <a:xfrm flipV="1">
            <a:off x="4932040" y="4581128"/>
            <a:ext cx="342900" cy="1047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4" name="Łącznik prosty ze strzałką 23"/>
          <p:cNvCxnSpPr/>
          <p:nvPr/>
        </p:nvCxnSpPr>
        <p:spPr>
          <a:xfrm>
            <a:off x="5004048" y="3140968"/>
            <a:ext cx="342900" cy="11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5" name="Łącznik prosty ze strzałką 24"/>
          <p:cNvCxnSpPr/>
          <p:nvPr/>
        </p:nvCxnSpPr>
        <p:spPr>
          <a:xfrm>
            <a:off x="4932040" y="5229200"/>
            <a:ext cx="342900" cy="11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/>
          <a:lstStyle/>
          <a:p>
            <a:pPr algn="ctr"/>
            <a:r>
              <a:rPr lang="pl-PL" dirty="0" smtClean="0">
                <a:latin typeface="Comic Sans MS" pitchFamily="66" charset="0"/>
              </a:rPr>
              <a:t>WYROKI W LICZBACH w 2013 r.</a:t>
            </a:r>
            <a:endParaRPr lang="pl-PL" dirty="0">
              <a:latin typeface="Comic Sans MS" pitchFamily="66" charset="0"/>
            </a:endParaRPr>
          </a:p>
        </p:txBody>
      </p:sp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pl-PL" dirty="0"/>
          </a:p>
        </p:txBody>
      </p:sp>
      <p:graphicFrame>
        <p:nvGraphicFramePr>
          <p:cNvPr id="60419" name="Object 3"/>
          <p:cNvGraphicFramePr>
            <a:graphicFrameLocks noChangeAspect="1"/>
          </p:cNvGraphicFramePr>
          <p:nvPr/>
        </p:nvGraphicFramePr>
        <p:xfrm>
          <a:off x="323528" y="1844824"/>
          <a:ext cx="8352928" cy="34563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1" name="Arkusz" r:id="rId4" imgW="6791442" imgH="1562106" progId="Excel.Sheet.12">
                  <p:embed/>
                </p:oleObj>
              </mc:Choice>
              <mc:Fallback>
                <p:oleObj name="Arkusz" r:id="rId4" imgW="6791442" imgH="1562106" progId="Excel.Sheet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1844824"/>
                        <a:ext cx="8352928" cy="34563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3195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4" name="Wykres 3"/>
          <p:cNvGraphicFramePr/>
          <p:nvPr>
            <p:extLst>
              <p:ext uri="{D42A27DB-BD31-4B8C-83A1-F6EECF244321}">
                <p14:modId xmlns:p14="http://schemas.microsoft.com/office/powerpoint/2010/main" val="769098350"/>
              </p:ext>
            </p:extLst>
          </p:nvPr>
        </p:nvGraphicFramePr>
        <p:xfrm>
          <a:off x="285720" y="1357298"/>
          <a:ext cx="8246720" cy="4714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pl-PL" sz="2800" dirty="0" smtClean="0">
                <a:latin typeface="Comic Sans MS" pitchFamily="66" charset="0"/>
              </a:rPr>
              <a:t>Liczba osób wykonujących </a:t>
            </a:r>
            <a:br>
              <a:rPr lang="pl-PL" sz="2800" dirty="0" smtClean="0">
                <a:latin typeface="Comic Sans MS" pitchFamily="66" charset="0"/>
              </a:rPr>
            </a:br>
            <a:r>
              <a:rPr lang="pl-PL" sz="2800" dirty="0" err="1" smtClean="0">
                <a:latin typeface="Comic Sans MS" pitchFamily="66" charset="0"/>
              </a:rPr>
              <a:t>k.o.w</a:t>
            </a:r>
            <a:r>
              <a:rPr lang="pl-PL" sz="2800" dirty="0" smtClean="0">
                <a:latin typeface="Comic Sans MS" pitchFamily="66" charset="0"/>
              </a:rPr>
              <a:t>. i </a:t>
            </a:r>
            <a:r>
              <a:rPr lang="pl-PL" sz="2800" dirty="0" err="1" smtClean="0">
                <a:latin typeface="Comic Sans MS" pitchFamily="66" charset="0"/>
              </a:rPr>
              <a:t>p.s.u</a:t>
            </a:r>
            <a:r>
              <a:rPr lang="pl-PL" sz="2800" dirty="0" smtClean="0">
                <a:latin typeface="Comic Sans MS" pitchFamily="66" charset="0"/>
              </a:rPr>
              <a:t>. w 2013 r.</a:t>
            </a:r>
            <a:endParaRPr lang="pl-PL" sz="2800" dirty="0">
              <a:latin typeface="Comic Sans MS" pitchFamily="66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285720" y="6072206"/>
            <a:ext cx="8715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latin typeface="Comic Sans MS" pitchFamily="66" charset="0"/>
              </a:rPr>
              <a:t>Średnio w jednym miesiącu prace na cele społeczne wykonywało  114 osób.</a:t>
            </a:r>
            <a:endParaRPr lang="pl-PL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20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8382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800" dirty="0" smtClean="0">
                <a:latin typeface="Comic Sans MS" pitchFamily="66" charset="0"/>
              </a:rPr>
              <a:t>Podmioty, w których wykonywane są prace na cele społeczne</a:t>
            </a:r>
            <a:endParaRPr lang="pl-PL" sz="2800" dirty="0">
              <a:latin typeface="Comic Sans MS" pitchFamily="66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04800" y="1285875"/>
            <a:ext cx="8686800" cy="5286375"/>
          </a:xfrm>
        </p:spPr>
        <p:txBody>
          <a:bodyPr>
            <a:normAutofit fontScale="70000" lnSpcReduction="20000"/>
          </a:bodyPr>
          <a:lstStyle/>
          <a:p>
            <a:pPr algn="just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2800" dirty="0" smtClean="0">
                <a:latin typeface="Comic Sans MS" pitchFamily="66" charset="0"/>
              </a:rPr>
              <a:t>placówki oświatowo – wychowawcze: 48, w tym:</a:t>
            </a:r>
          </a:p>
          <a:p>
            <a:pPr lvl="1" algn="just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2400" dirty="0" smtClean="0">
                <a:latin typeface="Comic Sans MS" pitchFamily="66" charset="0"/>
              </a:rPr>
              <a:t>żłobki, </a:t>
            </a:r>
          </a:p>
          <a:p>
            <a:pPr lvl="1" algn="just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2400" dirty="0" smtClean="0">
                <a:latin typeface="Comic Sans MS" pitchFamily="66" charset="0"/>
              </a:rPr>
              <a:t>przedszkola, </a:t>
            </a:r>
          </a:p>
          <a:p>
            <a:pPr lvl="1" algn="just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2400" dirty="0" smtClean="0">
                <a:latin typeface="Comic Sans MS" pitchFamily="66" charset="0"/>
              </a:rPr>
              <a:t>zespoły szkolno – przedszkolne, </a:t>
            </a:r>
          </a:p>
          <a:p>
            <a:pPr lvl="1" algn="just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2400" dirty="0" smtClean="0">
                <a:latin typeface="Comic Sans MS" pitchFamily="66" charset="0"/>
              </a:rPr>
              <a:t>szkoły podstawowe, </a:t>
            </a:r>
          </a:p>
          <a:p>
            <a:pPr lvl="1" algn="just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2400" dirty="0" smtClean="0">
                <a:latin typeface="Comic Sans MS" pitchFamily="66" charset="0"/>
              </a:rPr>
              <a:t>gimnazja, </a:t>
            </a:r>
          </a:p>
          <a:p>
            <a:pPr lvl="1" algn="just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2400" dirty="0" smtClean="0">
                <a:latin typeface="Comic Sans MS" pitchFamily="66" charset="0"/>
              </a:rPr>
              <a:t>licea oraz zespoły szkół;</a:t>
            </a:r>
          </a:p>
          <a:p>
            <a:pPr lvl="1" algn="just" fontAlgn="auto">
              <a:spcAft>
                <a:spcPts val="0"/>
              </a:spcAft>
              <a:buFont typeface="Wingdings 2"/>
              <a:buNone/>
              <a:defRPr/>
            </a:pPr>
            <a:endParaRPr lang="pl-PL" sz="2400" dirty="0" smtClean="0">
              <a:latin typeface="Comic Sans MS" pitchFamily="66" charset="0"/>
            </a:endParaRPr>
          </a:p>
          <a:p>
            <a:pPr algn="just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2800" dirty="0" smtClean="0">
                <a:latin typeface="Comic Sans MS" pitchFamily="66" charset="0"/>
              </a:rPr>
              <a:t>placówki służby zdrowia, jednostki organizacyjne pomocy społecznej, instytucje i organizacje użyteczności publicznej niosące pomoc charytatywną, reprezentujące społeczność lokalną z terenu Gminy Wrocław: 25, w tym m.in.:</a:t>
            </a:r>
          </a:p>
          <a:p>
            <a:pPr lvl="1" algn="just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2400" dirty="0" smtClean="0">
                <a:latin typeface="Comic Sans MS" pitchFamily="66" charset="0"/>
              </a:rPr>
              <a:t>Wrocławski Ośrodek Pomocy Osobom Nietrzeźwym,</a:t>
            </a:r>
          </a:p>
          <a:p>
            <a:pPr lvl="1" algn="just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2400" dirty="0" smtClean="0">
                <a:latin typeface="Comic Sans MS" pitchFamily="66" charset="0"/>
              </a:rPr>
              <a:t>Poradnia Terapii Uzależnień,</a:t>
            </a:r>
          </a:p>
          <a:p>
            <a:pPr lvl="1" algn="just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2400" dirty="0" smtClean="0">
                <a:latin typeface="Comic Sans MS" pitchFamily="66" charset="0"/>
              </a:rPr>
              <a:t>Wrocławski Klub Sportowy „WKS Śląsk Wrocław”, </a:t>
            </a:r>
          </a:p>
          <a:p>
            <a:pPr lvl="1" algn="just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2400" dirty="0" smtClean="0">
                <a:latin typeface="Comic Sans MS" pitchFamily="66" charset="0"/>
              </a:rPr>
              <a:t>Młodzieżowy Ośrodek Profilaktyki i Wczesnej Terapii „MONAR”.</a:t>
            </a:r>
          </a:p>
          <a:p>
            <a:pPr algn="just" fontAlgn="auto">
              <a:spcAft>
                <a:spcPts val="0"/>
              </a:spcAft>
              <a:buFont typeface="Wingdings 2"/>
              <a:buChar char=""/>
              <a:defRPr/>
            </a:pPr>
            <a:endParaRPr lang="pl-PL" sz="2800" dirty="0" smtClean="0">
              <a:latin typeface="Comic Sans MS" pitchFamily="66" charset="0"/>
            </a:endParaRPr>
          </a:p>
          <a:p>
            <a:pPr algn="just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l-PL" sz="2800" dirty="0" smtClean="0">
                <a:latin typeface="Comic Sans MS" pitchFamily="66" charset="0"/>
              </a:rPr>
              <a:t>Stowarzyszenie współpracuje z 73 podmiotami, w których bezpośrednio wykonywane są prace na cele społeczne.</a:t>
            </a:r>
          </a:p>
          <a:p>
            <a:pPr algn="just" fontAlgn="auto">
              <a:spcAft>
                <a:spcPts val="0"/>
              </a:spcAft>
              <a:buFont typeface="Wingdings 2"/>
              <a:buChar char=""/>
              <a:defRPr/>
            </a:pPr>
            <a:endParaRPr lang="pl-PL" sz="2800" dirty="0" smtClean="0">
              <a:latin typeface="Comic Sans MS" pitchFamily="66" charset="0"/>
            </a:endParaRP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219200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ogrodnicze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Symbol zastępczy zawartości 4" descr="13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412776"/>
            <a:ext cx="4059238" cy="2696061"/>
          </a:xfrm>
        </p:spPr>
      </p:pic>
      <p:pic>
        <p:nvPicPr>
          <p:cNvPr id="6" name="Symbol zastępczy zawartości 5" descr="25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995936" y="2461969"/>
            <a:ext cx="4711502" cy="3129281"/>
          </a:xfrm>
        </p:spPr>
      </p:pic>
    </p:spTree>
    <p:extLst>
      <p:ext uri="{BB962C8B-B14F-4D97-AF65-F5344CB8AC3E}">
        <p14:creationId xmlns:p14="http://schemas.microsoft.com/office/powerpoint/2010/main" val="281578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219200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ogrodnicze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Symbol zastępczy zawartości 4" descr="63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968505" y="1524000"/>
            <a:ext cx="3036627" cy="4572000"/>
          </a:xfrm>
        </p:spPr>
      </p:pic>
      <p:pic>
        <p:nvPicPr>
          <p:cNvPr id="6" name="Symbol zastępczy zawartości 5" descr="67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635896" y="2492896"/>
            <a:ext cx="4926570" cy="3272125"/>
          </a:xfrm>
        </p:spPr>
      </p:pic>
    </p:spTree>
    <p:extLst>
      <p:ext uri="{BB962C8B-B14F-4D97-AF65-F5344CB8AC3E}">
        <p14:creationId xmlns:p14="http://schemas.microsoft.com/office/powerpoint/2010/main" val="2647059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219200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ogrodnicze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Symbol zastępczy zawartości 4" descr="101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556792"/>
            <a:ext cx="4059238" cy="2696061"/>
          </a:xfrm>
        </p:spPr>
      </p:pic>
      <p:pic>
        <p:nvPicPr>
          <p:cNvPr id="6" name="Symbol zastępczy zawartości 5" descr="DSC0785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427984" y="3140968"/>
            <a:ext cx="4059238" cy="2706159"/>
          </a:xfrm>
        </p:spPr>
      </p:pic>
    </p:spTree>
    <p:extLst>
      <p:ext uri="{BB962C8B-B14F-4D97-AF65-F5344CB8AC3E}">
        <p14:creationId xmlns:p14="http://schemas.microsoft.com/office/powerpoint/2010/main" val="457084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ogrodnicze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6" name="Symbol zastępczy zawartości 5" descr="DSC_006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412776"/>
            <a:ext cx="4059238" cy="2696061"/>
          </a:xfrm>
        </p:spPr>
      </p:pic>
      <p:pic>
        <p:nvPicPr>
          <p:cNvPr id="7" name="Symbol zastępczy zawartości 6" descr="DSC_008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995936" y="2852936"/>
            <a:ext cx="4779318" cy="3174323"/>
          </a:xfrm>
        </p:spPr>
      </p:pic>
    </p:spTree>
    <p:extLst>
      <p:ext uri="{BB962C8B-B14F-4D97-AF65-F5344CB8AC3E}">
        <p14:creationId xmlns:p14="http://schemas.microsoft.com/office/powerpoint/2010/main" val="180428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malarskie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7" name="Symbol zastępczy zawartości 6" descr="DSC0030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772816"/>
            <a:ext cx="4059238" cy="2706159"/>
          </a:xfrm>
        </p:spPr>
      </p:pic>
      <p:pic>
        <p:nvPicPr>
          <p:cNvPr id="8" name="Symbol zastępczy zawartości 7" descr="DSC0013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03848" y="2287785"/>
            <a:ext cx="5503590" cy="4127693"/>
          </a:xfrm>
        </p:spPr>
      </p:pic>
    </p:spTree>
    <p:extLst>
      <p:ext uri="{BB962C8B-B14F-4D97-AF65-F5344CB8AC3E}">
        <p14:creationId xmlns:p14="http://schemas.microsoft.com/office/powerpoint/2010/main" val="287974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malarskie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Symbol zastępczy zawartości 4" descr="DSC0120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412776"/>
            <a:ext cx="4416490" cy="3312368"/>
          </a:xfrm>
        </p:spPr>
      </p:pic>
      <p:pic>
        <p:nvPicPr>
          <p:cNvPr id="6" name="Symbol zastępczy zawartości 5" descr="DSC0138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684923" y="2456920"/>
            <a:ext cx="5022515" cy="3348344"/>
          </a:xfrm>
        </p:spPr>
      </p:pic>
    </p:spTree>
    <p:extLst>
      <p:ext uri="{BB962C8B-B14F-4D97-AF65-F5344CB8AC3E}">
        <p14:creationId xmlns:p14="http://schemas.microsoft.com/office/powerpoint/2010/main" val="259970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malarskie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Symbol zastępczy zawartości 4" descr="DSC0901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340768"/>
            <a:ext cx="5301418" cy="3534279"/>
          </a:xfrm>
        </p:spPr>
      </p:pic>
      <p:pic>
        <p:nvPicPr>
          <p:cNvPr id="6" name="Symbol zastępczy zawartości 5" descr="DSC0903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11960" y="3429000"/>
            <a:ext cx="4275262" cy="2850175"/>
          </a:xfrm>
        </p:spPr>
      </p:pic>
    </p:spTree>
    <p:extLst>
      <p:ext uri="{BB962C8B-B14F-4D97-AF65-F5344CB8AC3E}">
        <p14:creationId xmlns:p14="http://schemas.microsoft.com/office/powerpoint/2010/main" val="63375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porządkowe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Symbol zastępczy zawartości 4" descr="29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628800"/>
            <a:ext cx="4059238" cy="2696061"/>
          </a:xfrm>
        </p:spPr>
      </p:pic>
      <p:pic>
        <p:nvPicPr>
          <p:cNvPr id="6" name="Symbol zastępczy zawartości 5" descr="DSC0885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131840" y="2636912"/>
            <a:ext cx="5616623" cy="3744416"/>
          </a:xfrm>
        </p:spPr>
      </p:pic>
    </p:spTree>
    <p:extLst>
      <p:ext uri="{BB962C8B-B14F-4D97-AF65-F5344CB8AC3E}">
        <p14:creationId xmlns:p14="http://schemas.microsoft.com/office/powerpoint/2010/main" val="3297776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porządkowe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Symbol zastępczy zawartości 4" descr="DSC0885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556792"/>
            <a:ext cx="4059238" cy="2706159"/>
          </a:xfrm>
        </p:spPr>
      </p:pic>
      <p:pic>
        <p:nvPicPr>
          <p:cNvPr id="6" name="Symbol zastępczy zawartości 5" descr="DSC0922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923928" y="3068960"/>
            <a:ext cx="4752527" cy="3168352"/>
          </a:xfrm>
        </p:spPr>
      </p:pic>
    </p:spTree>
    <p:extLst>
      <p:ext uri="{BB962C8B-B14F-4D97-AF65-F5344CB8AC3E}">
        <p14:creationId xmlns:p14="http://schemas.microsoft.com/office/powerpoint/2010/main" val="258449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porządkowe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Symbol zastępczy zawartości 4" descr="DSC0886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916832"/>
            <a:ext cx="6275040" cy="3600400"/>
          </a:xfrm>
        </p:spPr>
      </p:pic>
    </p:spTree>
    <p:extLst>
      <p:ext uri="{BB962C8B-B14F-4D97-AF65-F5344CB8AC3E}">
        <p14:creationId xmlns:p14="http://schemas.microsoft.com/office/powerpoint/2010/main" val="4264359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remontowe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Symbol zastępczy zawartości 4" descr="10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628800"/>
            <a:ext cx="4059238" cy="2696061"/>
          </a:xfrm>
        </p:spPr>
      </p:pic>
      <p:pic>
        <p:nvPicPr>
          <p:cNvPr id="6" name="Symbol zastępczy zawartości 5" descr="12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995936" y="2461969"/>
            <a:ext cx="4711502" cy="3129281"/>
          </a:xfrm>
        </p:spPr>
      </p:pic>
    </p:spTree>
    <p:extLst>
      <p:ext uri="{BB962C8B-B14F-4D97-AF65-F5344CB8AC3E}">
        <p14:creationId xmlns:p14="http://schemas.microsoft.com/office/powerpoint/2010/main" val="329399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Prace remontowe</a:t>
            </a:r>
            <a:endParaRPr lang="pl-PL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Symbol zastępczy zawartości 4" descr="DSC0955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412776"/>
            <a:ext cx="4644516" cy="3096344"/>
          </a:xfrm>
        </p:spPr>
      </p:pic>
      <p:pic>
        <p:nvPicPr>
          <p:cNvPr id="6" name="Symbol zastępczy zawartości 5" descr="Obraz 01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355976" y="2461969"/>
            <a:ext cx="4351462" cy="2890150"/>
          </a:xfrm>
        </p:spPr>
      </p:pic>
    </p:spTree>
    <p:extLst>
      <p:ext uri="{BB962C8B-B14F-4D97-AF65-F5344CB8AC3E}">
        <p14:creationId xmlns:p14="http://schemas.microsoft.com/office/powerpoint/2010/main" val="409780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remontowe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9" name="Symbol zastępczy zawartości 8" descr="Obraz 04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556792"/>
            <a:ext cx="4059238" cy="2696061"/>
          </a:xfrm>
        </p:spPr>
      </p:pic>
      <p:pic>
        <p:nvPicPr>
          <p:cNvPr id="10" name="Symbol zastępczy zawartości 9" descr="Obraz 32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139951" y="2780928"/>
            <a:ext cx="4709737" cy="3128109"/>
          </a:xfrm>
        </p:spPr>
      </p:pic>
    </p:spTree>
    <p:extLst>
      <p:ext uri="{BB962C8B-B14F-4D97-AF65-F5344CB8AC3E}">
        <p14:creationId xmlns:p14="http://schemas.microsoft.com/office/powerpoint/2010/main" val="3089113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remontowe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Symbol zastępczy zawartości 4" descr="Obraz 141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916832"/>
            <a:ext cx="4059238" cy="2696061"/>
          </a:xfrm>
        </p:spPr>
      </p:pic>
      <p:pic>
        <p:nvPicPr>
          <p:cNvPr id="6" name="Symbol zastępczy zawartości 5" descr="Obraz 178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324212" y="2461969"/>
            <a:ext cx="4383226" cy="2911247"/>
          </a:xfrm>
        </p:spPr>
      </p:pic>
    </p:spTree>
    <p:extLst>
      <p:ext uri="{BB962C8B-B14F-4D97-AF65-F5344CB8AC3E}">
        <p14:creationId xmlns:p14="http://schemas.microsoft.com/office/powerpoint/2010/main" val="4120140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konserwatorskie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Symbol zastępczy zawartości 4" descr="12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844824"/>
            <a:ext cx="4059238" cy="2696061"/>
          </a:xfrm>
        </p:spPr>
      </p:pic>
      <p:pic>
        <p:nvPicPr>
          <p:cNvPr id="6" name="Symbol zastępczy zawartości 5" descr="18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461969"/>
            <a:ext cx="4059238" cy="2696061"/>
          </a:xfrm>
        </p:spPr>
      </p:pic>
    </p:spTree>
    <p:extLst>
      <p:ext uri="{BB962C8B-B14F-4D97-AF65-F5344CB8AC3E}">
        <p14:creationId xmlns:p14="http://schemas.microsoft.com/office/powerpoint/2010/main" val="45814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konserwatorskie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9" name="Symbol zastępczy zawartości 8" descr="57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844824"/>
            <a:ext cx="4059238" cy="2696061"/>
          </a:xfrm>
        </p:spPr>
      </p:pic>
      <p:pic>
        <p:nvPicPr>
          <p:cNvPr id="10" name="Symbol zastępczy zawartości 9" descr="107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355976" y="2461969"/>
            <a:ext cx="4351462" cy="2890150"/>
          </a:xfrm>
        </p:spPr>
      </p:pic>
    </p:spTree>
    <p:extLst>
      <p:ext uri="{BB962C8B-B14F-4D97-AF65-F5344CB8AC3E}">
        <p14:creationId xmlns:p14="http://schemas.microsoft.com/office/powerpoint/2010/main" val="195328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konserwatorskie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Symbol zastępczy zawartości 4" descr="Obraz 90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461969"/>
            <a:ext cx="4059238" cy="2696061"/>
          </a:xfrm>
        </p:spPr>
      </p:pic>
      <p:pic>
        <p:nvPicPr>
          <p:cNvPr id="6" name="Symbol zastępczy zawartości 5" descr="Obraz 91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461969"/>
            <a:ext cx="4059238" cy="2696061"/>
          </a:xfrm>
        </p:spPr>
      </p:pic>
    </p:spTree>
    <p:extLst>
      <p:ext uri="{BB962C8B-B14F-4D97-AF65-F5344CB8AC3E}">
        <p14:creationId xmlns:p14="http://schemas.microsoft.com/office/powerpoint/2010/main" val="306276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konserwatorskie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Symbol zastępczy zawartości 4" descr="Obraz 96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461969"/>
            <a:ext cx="4059238" cy="2696061"/>
          </a:xfrm>
        </p:spPr>
      </p:pic>
      <p:pic>
        <p:nvPicPr>
          <p:cNvPr id="6" name="Symbol zastępczy zawartości 5" descr="Obraz 130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461969"/>
            <a:ext cx="4059238" cy="2696061"/>
          </a:xfrm>
        </p:spPr>
      </p:pic>
    </p:spTree>
    <p:extLst>
      <p:ext uri="{BB962C8B-B14F-4D97-AF65-F5344CB8AC3E}">
        <p14:creationId xmlns:p14="http://schemas.microsoft.com/office/powerpoint/2010/main" val="1544226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Odśnieżanie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Symbol zastępczy zawartości 4" descr="DSC0313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3645024"/>
            <a:ext cx="4059238" cy="2706159"/>
          </a:xfrm>
        </p:spPr>
      </p:pic>
      <p:pic>
        <p:nvPicPr>
          <p:cNvPr id="6" name="Symbol zastępczy zawartości 5" descr="DSC0778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355976" y="1412776"/>
            <a:ext cx="4491286" cy="2994191"/>
          </a:xfrm>
        </p:spPr>
      </p:pic>
    </p:spTree>
    <p:extLst>
      <p:ext uri="{BB962C8B-B14F-4D97-AF65-F5344CB8AC3E}">
        <p14:creationId xmlns:p14="http://schemas.microsoft.com/office/powerpoint/2010/main" val="819046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adaptacyjne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9" name="Symbol zastępczy zawartości 8" descr="DSC0915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484784"/>
            <a:ext cx="4761358" cy="3174239"/>
          </a:xfrm>
        </p:spPr>
      </p:pic>
      <p:pic>
        <p:nvPicPr>
          <p:cNvPr id="10" name="Symbol zastępczy zawartości 9" descr="DSC0917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094735" y="2996952"/>
            <a:ext cx="4536503" cy="3024336"/>
          </a:xfrm>
        </p:spPr>
      </p:pic>
    </p:spTree>
    <p:extLst>
      <p:ext uri="{BB962C8B-B14F-4D97-AF65-F5344CB8AC3E}">
        <p14:creationId xmlns:p14="http://schemas.microsoft.com/office/powerpoint/2010/main" val="2721240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Powódź 2010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7" name="Symbol zastępczy zawartości 6" descr="DSC_001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700808"/>
            <a:ext cx="4059238" cy="2696061"/>
          </a:xfrm>
        </p:spPr>
      </p:pic>
      <p:pic>
        <p:nvPicPr>
          <p:cNvPr id="8" name="Symbol zastępczy zawartości 7" descr="DSC_016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890545" y="2461969"/>
            <a:ext cx="4816893" cy="3199279"/>
          </a:xfrm>
        </p:spPr>
      </p:pic>
    </p:spTree>
    <p:extLst>
      <p:ext uri="{BB962C8B-B14F-4D97-AF65-F5344CB8AC3E}">
        <p14:creationId xmlns:p14="http://schemas.microsoft.com/office/powerpoint/2010/main" val="128693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Powódź 2010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9" name="Symbol zastępczy zawartości 8" descr="DSC_021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556792"/>
            <a:ext cx="4059238" cy="2696061"/>
          </a:xfrm>
        </p:spPr>
      </p:pic>
      <p:pic>
        <p:nvPicPr>
          <p:cNvPr id="10" name="Symbol zastępczy zawartości 9" descr="DSC_0221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355976" y="3212976"/>
            <a:ext cx="4275262" cy="2839540"/>
          </a:xfrm>
        </p:spPr>
      </p:pic>
    </p:spTree>
    <p:extLst>
      <p:ext uri="{BB962C8B-B14F-4D97-AF65-F5344CB8AC3E}">
        <p14:creationId xmlns:p14="http://schemas.microsoft.com/office/powerpoint/2010/main" val="358051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Wrocławianie na Polanie </a:t>
            </a:r>
            <a:b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– </a:t>
            </a:r>
            <a:r>
              <a:rPr lang="pl-PL" dirty="0" err="1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odkupianie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 win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8" name="Symbol zastępczy zawartości 7" descr="DSC_0100_0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11560" y="1412776"/>
            <a:ext cx="7344816" cy="4464496"/>
          </a:xfrm>
        </p:spPr>
      </p:pic>
    </p:spTree>
    <p:extLst>
      <p:ext uri="{BB962C8B-B14F-4D97-AF65-F5344CB8AC3E}">
        <p14:creationId xmlns:p14="http://schemas.microsoft.com/office/powerpoint/2010/main" val="3901534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Wrocławianie na Polanie </a:t>
            </a:r>
            <a:b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</a:b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– </a:t>
            </a:r>
            <a:r>
              <a:rPr lang="pl-PL" dirty="0" err="1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odkupianie</a:t>
            </a:r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 win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6" name="Symbol zastępczy zawartości 5" descr="DSC_119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779912" y="2996952"/>
            <a:ext cx="4988423" cy="3313206"/>
          </a:xfrm>
        </p:spPr>
      </p:pic>
      <p:pic>
        <p:nvPicPr>
          <p:cNvPr id="5" name="Symbol zastępczy zawartości 6" descr="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39552" y="1628800"/>
            <a:ext cx="4009793" cy="2664296"/>
          </a:xfrm>
        </p:spPr>
      </p:pic>
    </p:spTree>
    <p:extLst>
      <p:ext uri="{BB962C8B-B14F-4D97-AF65-F5344CB8AC3E}">
        <p14:creationId xmlns:p14="http://schemas.microsoft.com/office/powerpoint/2010/main" val="1263301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841248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Prace dodatkowe</a:t>
            </a:r>
            <a:endParaRPr lang="pl-PL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Symbol zastępczy zawartości 4" descr="DSC_022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556792"/>
            <a:ext cx="4059238" cy="2696061"/>
          </a:xfrm>
        </p:spPr>
      </p:pic>
      <p:pic>
        <p:nvPicPr>
          <p:cNvPr id="6" name="Symbol zastępczy zawartości 5" descr="IMG_009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83968" y="2564904"/>
            <a:ext cx="4347270" cy="3260453"/>
          </a:xfrm>
        </p:spPr>
      </p:pic>
    </p:spTree>
    <p:extLst>
      <p:ext uri="{BB962C8B-B14F-4D97-AF65-F5344CB8AC3E}">
        <p14:creationId xmlns:p14="http://schemas.microsoft.com/office/powerpoint/2010/main" val="306985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28600" y="1484784"/>
            <a:ext cx="8686800" cy="118482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pl-PL" sz="2800" dirty="0" smtClean="0">
                <a:latin typeface="Comic Sans MS" pitchFamily="66" charset="0"/>
              </a:rPr>
              <a:t>„człowiek jest skończony </a:t>
            </a:r>
            <a:br>
              <a:rPr lang="pl-PL" sz="2800" dirty="0" smtClean="0">
                <a:latin typeface="Comic Sans MS" pitchFamily="66" charset="0"/>
              </a:rPr>
            </a:br>
            <a:r>
              <a:rPr lang="pl-PL" sz="2800" dirty="0" smtClean="0">
                <a:latin typeface="Comic Sans MS" pitchFamily="66" charset="0"/>
              </a:rPr>
              <a:t>nie wtedy, gdy zostanie pokonany, </a:t>
            </a:r>
            <a:br>
              <a:rPr lang="pl-PL" sz="2800" dirty="0" smtClean="0">
                <a:latin typeface="Comic Sans MS" pitchFamily="66" charset="0"/>
              </a:rPr>
            </a:br>
            <a:r>
              <a:rPr lang="pl-PL" sz="2800" dirty="0" smtClean="0">
                <a:latin typeface="Comic Sans MS" pitchFamily="66" charset="0"/>
              </a:rPr>
              <a:t>lecz gdy zrezygnuje”</a:t>
            </a:r>
            <a:endParaRPr lang="pl-PL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pl-PL" sz="3200" dirty="0" smtClean="0">
                <a:latin typeface="Comic Sans MS" pitchFamily="66" charset="0"/>
              </a:rPr>
              <a:t>Galeria sław</a:t>
            </a:r>
            <a:endParaRPr lang="pl-PL" sz="3200" dirty="0">
              <a:latin typeface="Comic Sans MS" pitchFamily="66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27166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pl-PL" sz="2800" dirty="0" smtClean="0">
                <a:latin typeface="Comic Sans MS" pitchFamily="66" charset="0"/>
              </a:rPr>
              <a:t>Otylia Jędrzejczak (pływaczka)</a:t>
            </a:r>
          </a:p>
          <a:p>
            <a:pPr algn="just"/>
            <a:r>
              <a:rPr lang="pl-PL" sz="2800" dirty="0" smtClean="0">
                <a:latin typeface="Comic Sans MS" pitchFamily="66" charset="0"/>
              </a:rPr>
              <a:t>Silvio Berlusconi (polityk)</a:t>
            </a:r>
          </a:p>
          <a:p>
            <a:pPr algn="just"/>
            <a:r>
              <a:rPr lang="pl-PL" sz="2800" dirty="0" smtClean="0">
                <a:latin typeface="Comic Sans MS" pitchFamily="66" charset="0"/>
              </a:rPr>
              <a:t>Robert Frycz (twórca portalu </a:t>
            </a:r>
            <a:r>
              <a:rPr lang="pl-PL" sz="2800" dirty="0" err="1" smtClean="0">
                <a:latin typeface="Comic Sans MS" pitchFamily="66" charset="0"/>
              </a:rPr>
              <a:t>Antykomor</a:t>
            </a:r>
            <a:r>
              <a:rPr lang="pl-PL" sz="2800" dirty="0" smtClean="0">
                <a:latin typeface="Comic Sans MS" pitchFamily="66" charset="0"/>
              </a:rPr>
              <a:t>)</a:t>
            </a:r>
          </a:p>
          <a:p>
            <a:pPr algn="just"/>
            <a:r>
              <a:rPr lang="pl-PL" sz="2800" dirty="0" smtClean="0">
                <a:latin typeface="Comic Sans MS" pitchFamily="66" charset="0"/>
              </a:rPr>
              <a:t>Maciej Dejczer (reżyser)</a:t>
            </a:r>
          </a:p>
          <a:p>
            <a:pPr algn="just"/>
            <a:r>
              <a:rPr lang="pl-PL" sz="2800" dirty="0" smtClean="0">
                <a:latin typeface="Comic Sans MS" pitchFamily="66" charset="0"/>
              </a:rPr>
              <a:t>Lindsay </a:t>
            </a:r>
            <a:r>
              <a:rPr lang="pl-PL" sz="2800" dirty="0" err="1" smtClean="0">
                <a:latin typeface="Comic Sans MS" pitchFamily="66" charset="0"/>
              </a:rPr>
              <a:t>Lohan</a:t>
            </a:r>
            <a:r>
              <a:rPr lang="pl-PL" sz="2800" dirty="0" smtClean="0">
                <a:latin typeface="Comic Sans MS" pitchFamily="66" charset="0"/>
              </a:rPr>
              <a:t> (aktorka i piosenkarka – za kradzież naszyjnika 480 godzin prac na cele społeczne, </a:t>
            </a:r>
            <a:br>
              <a:rPr lang="pl-PL" sz="2800" dirty="0" smtClean="0">
                <a:latin typeface="Comic Sans MS" pitchFamily="66" charset="0"/>
              </a:rPr>
            </a:br>
            <a:r>
              <a:rPr lang="pl-PL" sz="2800" dirty="0" smtClean="0">
                <a:latin typeface="Comic Sans MS" pitchFamily="66" charset="0"/>
              </a:rPr>
              <a:t>z czego 120 w kostnicy)</a:t>
            </a:r>
          </a:p>
          <a:p>
            <a:pPr algn="just"/>
            <a:r>
              <a:rPr lang="pl-PL" sz="2800" dirty="0" smtClean="0">
                <a:latin typeface="Comic Sans MS" pitchFamily="66" charset="0"/>
              </a:rPr>
              <a:t>Piotr Ikonowicz (działacz)</a:t>
            </a:r>
          </a:p>
          <a:p>
            <a:pPr algn="just"/>
            <a:r>
              <a:rPr lang="pl-PL" sz="2800" dirty="0" smtClean="0">
                <a:latin typeface="Comic Sans MS" pitchFamily="66" charset="0"/>
              </a:rPr>
              <a:t>Jamie </a:t>
            </a:r>
            <a:r>
              <a:rPr lang="pl-PL" sz="2800" dirty="0" err="1" smtClean="0">
                <a:latin typeface="Comic Sans MS" pitchFamily="66" charset="0"/>
              </a:rPr>
              <a:t>Waylett</a:t>
            </a:r>
            <a:r>
              <a:rPr lang="pl-PL" sz="2800" dirty="0" smtClean="0">
                <a:latin typeface="Comic Sans MS" pitchFamily="66" charset="0"/>
              </a:rPr>
              <a:t> (aktor z filmu „Harry Potter”)</a:t>
            </a:r>
          </a:p>
          <a:p>
            <a:pPr algn="just"/>
            <a:r>
              <a:rPr lang="pl-PL" sz="2800" dirty="0" smtClean="0">
                <a:latin typeface="Comic Sans MS" pitchFamily="66" charset="0"/>
              </a:rPr>
              <a:t>Naomi Campbell (modelka)</a:t>
            </a:r>
          </a:p>
          <a:p>
            <a:pPr algn="just"/>
            <a:r>
              <a:rPr lang="pl-PL" sz="2800" dirty="0" smtClean="0">
                <a:latin typeface="Comic Sans MS" pitchFamily="66" charset="0"/>
              </a:rPr>
              <a:t>Adam Wilczyński (28 wyroków </a:t>
            </a:r>
            <a:r>
              <a:rPr lang="pl-PL" sz="2800" smtClean="0">
                <a:latin typeface="Comic Sans MS" pitchFamily="66" charset="0"/>
              </a:rPr>
              <a:t>za handel nikotyną)</a:t>
            </a:r>
            <a:endParaRPr lang="pl-PL" sz="2800" dirty="0" smtClean="0">
              <a:latin typeface="Comic Sans MS" pitchFamily="66" charset="0"/>
            </a:endParaRPr>
          </a:p>
          <a:p>
            <a:pPr algn="just"/>
            <a:endParaRPr lang="pl-PL" sz="2800" dirty="0" smtClean="0">
              <a:latin typeface="Comic Sans MS" pitchFamily="66" charset="0"/>
            </a:endParaRPr>
          </a:p>
          <a:p>
            <a:pPr algn="just"/>
            <a:endParaRPr lang="pl-PL" sz="2800" dirty="0" smtClean="0">
              <a:latin typeface="Comic Sans MS" pitchFamily="66" charset="0"/>
            </a:endParaRPr>
          </a:p>
          <a:p>
            <a:pPr algn="just"/>
            <a:endParaRPr lang="pl-PL" sz="28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/>
          <p:cNvSpPr>
            <a:spLocks noGrp="1"/>
          </p:cNvSpPr>
          <p:nvPr>
            <p:ph type="body" idx="1"/>
          </p:nvPr>
        </p:nvSpPr>
        <p:spPr>
          <a:xfrm>
            <a:off x="467544" y="4077072"/>
            <a:ext cx="8458200" cy="1219200"/>
          </a:xfrm>
        </p:spPr>
        <p:txBody>
          <a:bodyPr/>
          <a:lstStyle/>
          <a:p>
            <a:r>
              <a:rPr lang="pl-PL" dirty="0" smtClean="0">
                <a:latin typeface="Comic Sans MS" pitchFamily="66" charset="0"/>
              </a:rPr>
              <a:t>Marszałek Józef Piłsudski</a:t>
            </a:r>
            <a:endParaRPr lang="pl-PL" dirty="0">
              <a:latin typeface="Comic Sans MS" pitchFamily="66" charset="0"/>
            </a:endParaRP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79512" y="1844824"/>
            <a:ext cx="8686800" cy="230425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r>
              <a:rPr lang="pl-PL" dirty="0" smtClean="0">
                <a:latin typeface="Comic Sans MS" pitchFamily="66" charset="0"/>
              </a:rPr>
              <a:t>„Jeśli upadniesz cztery razy </a:t>
            </a:r>
            <a:br>
              <a:rPr lang="pl-PL" dirty="0" smtClean="0">
                <a:latin typeface="Comic Sans MS" pitchFamily="66" charset="0"/>
              </a:rPr>
            </a:br>
            <a:r>
              <a:rPr lang="pl-PL" dirty="0" smtClean="0">
                <a:latin typeface="Comic Sans MS" pitchFamily="66" charset="0"/>
              </a:rPr>
              <a:t>– wstań pięć”</a:t>
            </a:r>
            <a:endParaRPr lang="pl-PL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00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>
                <a:latin typeface="Comic Sans MS" pitchFamily="66" charset="0"/>
              </a:rPr>
              <a:t>DZIĘKUJĘ ZA UWAGĘ</a:t>
            </a:r>
            <a:endParaRPr lang="pl-PL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ędrówka">
  <a:themeElements>
    <a:clrScheme name="Wędrówk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Wędrówk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Wędrówk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797</TotalTime>
  <Words>512</Words>
  <Application>Microsoft Office PowerPoint</Application>
  <PresentationFormat>Pokaz na ekranie (4:3)</PresentationFormat>
  <Paragraphs>114</Paragraphs>
  <Slides>48</Slides>
  <Notes>0</Notes>
  <HiddenSlides>0</HiddenSlides>
  <MMClips>0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48</vt:i4>
      </vt:variant>
    </vt:vector>
  </HeadingPairs>
  <TitlesOfParts>
    <vt:vector size="50" baseType="lpstr">
      <vt:lpstr>Wędrówka</vt:lpstr>
      <vt:lpstr>Arkusz</vt:lpstr>
      <vt:lpstr>Prezentacja programu PowerPoint</vt:lpstr>
      <vt:lpstr> WARSZAWA 30 CZERWCA 2014 r.</vt:lpstr>
      <vt:lpstr>Prezentacja programu PowerPoint</vt:lpstr>
      <vt:lpstr>„Nikt rozsądny nie karze dlatego,  że popełniono przestępstwo, ale po to, aby nie popełniono go więcej”</vt:lpstr>
      <vt:lpstr>LICZBOWE OKREŚLENIE SKALI DZIAŁAŃ</vt:lpstr>
      <vt:lpstr>Ilość skierowanych do SPLL wyroków  w latach 2007 - 2013</vt:lpstr>
      <vt:lpstr>Ilość godzin zasądzonych i wykonanych</vt:lpstr>
      <vt:lpstr>LICZBOWE OKREŚLENIE SKALI DZIAŁAŃ w latach 2007 - 2013</vt:lpstr>
      <vt:lpstr>Struktura wiekowa osób wykonujących  prace na cele społeczne w latach 2007 - 2013</vt:lpstr>
      <vt:lpstr>Struktura wykształcenia osób wykonujących prace na cele społeczne w latach 2007 - 2013</vt:lpstr>
      <vt:lpstr>„Popełnić błąd to jeszcze nie tragedia. Tragedią jest upieranie się przy błędzie”</vt:lpstr>
      <vt:lpstr>Najczęstsze przyczyny skazania  w latach 2007 - 2013</vt:lpstr>
      <vt:lpstr>Struktura zatrudnienia osób wykonujących prace na cele społeczne w latach 2007 – 2013 </vt:lpstr>
      <vt:lpstr>Wsparcie rzeczowe i merytoryczne  w latach 2007 - 2013</vt:lpstr>
      <vt:lpstr>Dane statystyczne za rok 2013</vt:lpstr>
      <vt:lpstr>Wyroki w liczbach w 2013 R.</vt:lpstr>
      <vt:lpstr>WYROKI W LICZBACH w 2013 r.</vt:lpstr>
      <vt:lpstr>Liczba osób wykonujących  k.o.w. i p.s.u. w 2013 r.</vt:lpstr>
      <vt:lpstr>Podmioty, w których wykonywane są prace na cele społeczne</vt:lpstr>
      <vt:lpstr>Prace ogrodnicze</vt:lpstr>
      <vt:lpstr>Prace ogrodnicze</vt:lpstr>
      <vt:lpstr>Prace ogrodnicze</vt:lpstr>
      <vt:lpstr>Prace ogrodnicze</vt:lpstr>
      <vt:lpstr>Prace malarskie</vt:lpstr>
      <vt:lpstr>Prace malarskie</vt:lpstr>
      <vt:lpstr>Prace malarskie</vt:lpstr>
      <vt:lpstr>Prace porządkowe</vt:lpstr>
      <vt:lpstr>Prace porządkowe</vt:lpstr>
      <vt:lpstr>Prace porządkowe</vt:lpstr>
      <vt:lpstr>Prace remontowe</vt:lpstr>
      <vt:lpstr>Prace remontowe</vt:lpstr>
      <vt:lpstr>Prace remontowe</vt:lpstr>
      <vt:lpstr>Prace remontowe</vt:lpstr>
      <vt:lpstr>Prace konserwatorskie</vt:lpstr>
      <vt:lpstr>Prace konserwatorskie</vt:lpstr>
      <vt:lpstr>Prace konserwatorskie</vt:lpstr>
      <vt:lpstr>Prace konserwatorskie</vt:lpstr>
      <vt:lpstr>Odśnieżanie</vt:lpstr>
      <vt:lpstr>Prace adaptacyjne</vt:lpstr>
      <vt:lpstr>Powódź 2010</vt:lpstr>
      <vt:lpstr>Powódź 2010</vt:lpstr>
      <vt:lpstr>Wrocławianie na Polanie  – odkupianie win</vt:lpstr>
      <vt:lpstr>Wrocławianie na Polanie  – odkupianie win</vt:lpstr>
      <vt:lpstr>Prace dodatkowe</vt:lpstr>
      <vt:lpstr>„człowiek jest skończony  nie wtedy, gdy zostanie pokonany,  lecz gdy zrezygnuje”</vt:lpstr>
      <vt:lpstr>Galeria sław</vt:lpstr>
      <vt:lpstr>„Jeśli upadniesz cztery razy  – wstań pięć”</vt:lpstr>
      <vt:lpstr>DZIĘKUJĘ ZA UWAGĘ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Ewa humienna Erazm humienny</dc:title>
  <dc:creator>Ludzie ludziom</dc:creator>
  <cp:lastModifiedBy>Ludzie ludziom</cp:lastModifiedBy>
  <cp:revision>139</cp:revision>
  <dcterms:created xsi:type="dcterms:W3CDTF">2014-05-13T12:54:48Z</dcterms:created>
  <dcterms:modified xsi:type="dcterms:W3CDTF">2014-06-26T11:52:30Z</dcterms:modified>
</cp:coreProperties>
</file>